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78" r:id="rId2"/>
  </p:sldMasterIdLst>
  <p:notesMasterIdLst>
    <p:notesMasterId r:id="rId22"/>
  </p:notesMasterIdLst>
  <p:sldIdLst>
    <p:sldId id="256" r:id="rId3"/>
    <p:sldId id="305" r:id="rId4"/>
    <p:sldId id="304" r:id="rId5"/>
    <p:sldId id="586" r:id="rId6"/>
    <p:sldId id="293" r:id="rId7"/>
    <p:sldId id="285" r:id="rId8"/>
    <p:sldId id="286" r:id="rId9"/>
    <p:sldId id="287" r:id="rId10"/>
    <p:sldId id="585" r:id="rId11"/>
    <p:sldId id="271" r:id="rId12"/>
    <p:sldId id="588" r:id="rId13"/>
    <p:sldId id="516" r:id="rId14"/>
    <p:sldId id="575" r:id="rId15"/>
    <p:sldId id="599" r:id="rId16"/>
    <p:sldId id="589" r:id="rId17"/>
    <p:sldId id="600" r:id="rId18"/>
    <p:sldId id="601" r:id="rId19"/>
    <p:sldId id="320" r:id="rId20"/>
    <p:sldId id="590" r:id="rId21"/>
  </p:sldIdLst>
  <p:sldSz cx="12192000" cy="6858000"/>
  <p:notesSz cx="6858000" cy="9144000"/>
  <p:defaultTextStyle>
    <a:defPPr>
      <a:defRPr lang="LID4096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713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15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ID4096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23D8ED-477F-4767-AABF-E9FD70A075BE}" type="datetimeFigureOut">
              <a:rPr lang="LID4096" smtClean="0"/>
              <a:t>09/25/2024</a:t>
            </a:fld>
            <a:endParaRPr lang="LID4096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ID4096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ID4096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88DDED-AC1F-4FCA-B408-79DAD0C6C69A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5638688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F50783-AAED-1941-8BCC-9F6140F0A6B1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93269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F50783-AAED-1941-8BCC-9F6140F0A6B1}" type="slidenum">
              <a:rPr lang="fr-FR" smtClean="0"/>
              <a:pPr/>
              <a:t>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363014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F50783-AAED-1941-8BCC-9F6140F0A6B1}" type="slidenum">
              <a:rPr lang="fr-FR" smtClean="0"/>
              <a:pPr/>
              <a:t>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501163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F50783-AAED-1941-8BCC-9F6140F0A6B1}" type="slidenum">
              <a:rPr lang="fr-FR" smtClean="0"/>
              <a:pPr/>
              <a:t>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860198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F50783-AAED-1941-8BCC-9F6140F0A6B1}" type="slidenum">
              <a:rPr lang="fr-FR" smtClean="0"/>
              <a:pPr/>
              <a:t>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292930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F50783-AAED-1941-8BCC-9F6140F0A6B1}" type="slidenum">
              <a:rPr lang="fr-FR" smtClean="0"/>
              <a:pPr/>
              <a:t>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117197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F50783-AAED-1941-8BCC-9F6140F0A6B1}" type="slidenum">
              <a:rPr lang="fr-FR" smtClean="0"/>
              <a:pPr/>
              <a:t>10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887241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The </a:t>
            </a:r>
            <a:r>
              <a:rPr lang="de-CH" dirty="0" err="1"/>
              <a:t>surface</a:t>
            </a:r>
            <a:r>
              <a:rPr lang="de-CH" dirty="0"/>
              <a:t> </a:t>
            </a:r>
            <a:r>
              <a:rPr lang="de-CH" dirty="0" err="1"/>
              <a:t>radiation</a:t>
            </a:r>
            <a:r>
              <a:rPr lang="de-CH" baseline="0" dirty="0"/>
              <a:t> </a:t>
            </a:r>
            <a:r>
              <a:rPr lang="de-CH" baseline="0" dirty="0" err="1"/>
              <a:t>is</a:t>
            </a:r>
            <a:r>
              <a:rPr lang="de-CH" baseline="0" dirty="0"/>
              <a:t> </a:t>
            </a:r>
            <a:r>
              <a:rPr lang="de-CH" baseline="0" dirty="0" err="1"/>
              <a:t>difficult</a:t>
            </a:r>
            <a:r>
              <a:rPr lang="de-CH" baseline="0" dirty="0"/>
              <a:t> </a:t>
            </a:r>
            <a:r>
              <a:rPr lang="de-CH" baseline="0" dirty="0" err="1"/>
              <a:t>to</a:t>
            </a:r>
            <a:r>
              <a:rPr lang="de-CH" baseline="0" dirty="0"/>
              <a:t> </a:t>
            </a:r>
            <a:r>
              <a:rPr lang="de-CH" baseline="0" dirty="0" err="1"/>
              <a:t>remove</a:t>
            </a:r>
            <a:r>
              <a:rPr lang="de-CH" baseline="0" dirty="0"/>
              <a:t>, so </a:t>
            </a:r>
            <a:r>
              <a:rPr lang="de-CH" baseline="0" dirty="0" err="1"/>
              <a:t>the</a:t>
            </a:r>
            <a:r>
              <a:rPr lang="de-CH" baseline="0" dirty="0"/>
              <a:t> </a:t>
            </a:r>
            <a:r>
              <a:rPr lang="de-CH" baseline="0" dirty="0" err="1"/>
              <a:t>surface</a:t>
            </a:r>
            <a:r>
              <a:rPr lang="de-CH" baseline="0" dirty="0"/>
              <a:t> </a:t>
            </a:r>
            <a:r>
              <a:rPr lang="de-CH" baseline="0" dirty="0" err="1"/>
              <a:t>warms</a:t>
            </a:r>
            <a:r>
              <a:rPr lang="de-CH" baseline="0" dirty="0"/>
              <a:t> a </a:t>
            </a:r>
            <a:r>
              <a:rPr lang="de-CH" baseline="0" dirty="0" err="1"/>
              <a:t>lot</a:t>
            </a:r>
            <a:r>
              <a:rPr lang="de-CH" baseline="0" dirty="0"/>
              <a:t>. </a:t>
            </a:r>
            <a:r>
              <a:rPr lang="de-CH" baseline="0" dirty="0" err="1"/>
              <a:t>That</a:t>
            </a:r>
            <a:r>
              <a:rPr lang="de-CH" baseline="0" dirty="0"/>
              <a:t> </a:t>
            </a:r>
            <a:r>
              <a:rPr lang="de-CH" baseline="0" dirty="0" err="1"/>
              <a:t>produces</a:t>
            </a:r>
            <a:r>
              <a:rPr lang="de-CH" baseline="0" dirty="0"/>
              <a:t> </a:t>
            </a:r>
            <a:r>
              <a:rPr lang="de-CH" baseline="0" dirty="0" err="1"/>
              <a:t>convection</a:t>
            </a:r>
            <a:r>
              <a:rPr lang="de-CH" baseline="0" dirty="0"/>
              <a:t> </a:t>
            </a:r>
            <a:r>
              <a:rPr lang="de-CH" baseline="0" dirty="0" err="1"/>
              <a:t>of</a:t>
            </a:r>
            <a:r>
              <a:rPr lang="de-CH" baseline="0" dirty="0"/>
              <a:t> </a:t>
            </a:r>
            <a:r>
              <a:rPr lang="de-CH" baseline="0" dirty="0" err="1"/>
              <a:t>the</a:t>
            </a:r>
            <a:r>
              <a:rPr lang="de-CH" baseline="0" dirty="0"/>
              <a:t> warm </a:t>
            </a:r>
            <a:r>
              <a:rPr lang="de-CH" baseline="0" dirty="0" err="1"/>
              <a:t>air</a:t>
            </a:r>
            <a:r>
              <a:rPr lang="de-CH" baseline="0" dirty="0"/>
              <a:t> </a:t>
            </a:r>
            <a:r>
              <a:rPr lang="de-CH" baseline="0" dirty="0" err="1"/>
              <a:t>masses</a:t>
            </a:r>
            <a:r>
              <a:rPr lang="de-CH" baseline="0" dirty="0"/>
              <a:t> </a:t>
            </a:r>
            <a:r>
              <a:rPr lang="de-CH" baseline="0" dirty="0" err="1"/>
              <a:t>upwards</a:t>
            </a:r>
            <a:r>
              <a:rPr lang="de-CH" baseline="0" dirty="0"/>
              <a:t>. </a:t>
            </a:r>
          </a:p>
          <a:p>
            <a:endParaRPr lang="de-CH" baseline="0" dirty="0"/>
          </a:p>
          <a:p>
            <a:r>
              <a:rPr lang="de-CH" baseline="0" dirty="0"/>
              <a:t>(</a:t>
            </a:r>
            <a:r>
              <a:rPr lang="de-CH" baseline="0" dirty="0" err="1"/>
              <a:t>the</a:t>
            </a:r>
            <a:r>
              <a:rPr lang="de-CH" baseline="0" dirty="0"/>
              <a:t> </a:t>
            </a:r>
            <a:r>
              <a:rPr lang="de-CH" baseline="0" dirty="0" err="1"/>
              <a:t>more</a:t>
            </a:r>
            <a:r>
              <a:rPr lang="de-CH" baseline="0" dirty="0"/>
              <a:t> GHG, </a:t>
            </a:r>
            <a:r>
              <a:rPr lang="de-CH" baseline="0" dirty="0" err="1"/>
              <a:t>the</a:t>
            </a:r>
            <a:r>
              <a:rPr lang="de-CH" baseline="0" dirty="0"/>
              <a:t> </a:t>
            </a:r>
            <a:r>
              <a:rPr lang="de-CH" baseline="0" dirty="0" err="1"/>
              <a:t>more</a:t>
            </a:r>
            <a:r>
              <a:rPr lang="de-CH" baseline="0" dirty="0"/>
              <a:t> </a:t>
            </a:r>
            <a:r>
              <a:rPr lang="de-CH" baseline="0" dirty="0" err="1"/>
              <a:t>the</a:t>
            </a:r>
            <a:r>
              <a:rPr lang="de-CH" baseline="0" dirty="0"/>
              <a:t> </a:t>
            </a:r>
            <a:r>
              <a:rPr lang="de-CH" baseline="0" dirty="0" err="1"/>
              <a:t>lapse</a:t>
            </a:r>
            <a:r>
              <a:rPr lang="de-CH" baseline="0" dirty="0"/>
              <a:t> rate will </a:t>
            </a:r>
            <a:r>
              <a:rPr lang="de-CH" baseline="0" dirty="0" err="1"/>
              <a:t>increase</a:t>
            </a:r>
            <a:r>
              <a:rPr lang="de-CH" baseline="0" dirty="0"/>
              <a:t> </a:t>
            </a:r>
            <a:r>
              <a:rPr lang="de-CH" baseline="0" dirty="0" err="1"/>
              <a:t>to</a:t>
            </a:r>
            <a:r>
              <a:rPr lang="de-CH" baseline="0" dirty="0"/>
              <a:t> </a:t>
            </a:r>
            <a:r>
              <a:rPr lang="de-CH" baseline="0" dirty="0" err="1"/>
              <a:t>equilibrate</a:t>
            </a:r>
            <a:r>
              <a:rPr lang="de-CH" baseline="0" dirty="0"/>
              <a:t> </a:t>
            </a:r>
            <a:r>
              <a:rPr lang="de-CH" baseline="0" dirty="0" err="1"/>
              <a:t>the</a:t>
            </a:r>
            <a:r>
              <a:rPr lang="de-CH" baseline="0" dirty="0"/>
              <a:t> </a:t>
            </a:r>
            <a:r>
              <a:rPr lang="de-CH" baseline="0" dirty="0" err="1"/>
              <a:t>temperature</a:t>
            </a:r>
            <a:r>
              <a:rPr lang="de-CH" baseline="0" dirty="0"/>
              <a:t> </a:t>
            </a:r>
            <a:r>
              <a:rPr lang="de-CH" baseline="0" dirty="0" err="1"/>
              <a:t>loss</a:t>
            </a:r>
            <a:r>
              <a:rPr lang="de-CH" baseline="0" dirty="0"/>
              <a:t>. </a:t>
            </a:r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0380D1-A52B-49F4-AC31-B64DA869119D}" type="slidenum">
              <a:rPr kumimoji="0" lang="fr-C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fr-CH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53617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4CF6F629-51E7-9F40-939D-F50AE3925AD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775885" y="0"/>
            <a:ext cx="10416116" cy="6597651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40752" y="1048714"/>
            <a:ext cx="3651249" cy="3117849"/>
          </a:xfrm>
          <a:solidFill>
            <a:schemeClr val="accent1"/>
          </a:solidFill>
        </p:spPr>
        <p:txBody>
          <a:bodyPr lIns="216000" anchor="ctr" anchorCtr="0"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02351" y="4166563"/>
            <a:ext cx="2438400" cy="2091267"/>
          </a:xfrm>
          <a:solidFill>
            <a:schemeClr val="tx1"/>
          </a:solidFill>
        </p:spPr>
        <p:txBody>
          <a:bodyPr lIns="9000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6535A482-EC85-1C41-A1E4-7882A0E39F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197" y="107045"/>
            <a:ext cx="1567068" cy="678207"/>
          </a:xfrm>
          <a:prstGeom prst="rect">
            <a:avLst/>
          </a:prstGeom>
        </p:spPr>
      </p:pic>
      <p:sp>
        <p:nvSpPr>
          <p:cNvPr id="16" name="Espace réservé du texte 4">
            <a:extLst>
              <a:ext uri="{FF2B5EF4-FFF2-40B4-BE49-F238E27FC236}">
                <a16:creationId xmlns:a16="http://schemas.microsoft.com/office/drawing/2014/main" id="{01960462-6F28-0740-916D-499D3BEDB2B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534400" y="6244168"/>
            <a:ext cx="2438400" cy="613833"/>
          </a:xfrm>
          <a:solidFill>
            <a:schemeClr val="bg1"/>
          </a:solidFill>
        </p:spPr>
        <p:txBody>
          <a:bodyPr lIns="90000" anchor="ctr">
            <a:noAutofit/>
          </a:bodyPr>
          <a:lstStyle>
            <a:lvl1pPr marL="0" indent="0" algn="ctr">
              <a:buNone/>
              <a:defRPr sz="1467"/>
            </a:lvl1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1E187583-F16A-6F41-8B68-000F9C9C20D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0067" y="5920353"/>
            <a:ext cx="931333" cy="677300"/>
          </a:xfrm>
        </p:spPr>
        <p:txBody>
          <a:bodyPr lIns="0" tIns="0" rIns="0" bIns="0" anchor="b" anchorCtr="0">
            <a:noAutofit/>
          </a:bodyPr>
          <a:lstStyle>
            <a:lvl1pPr marL="152396" indent="-143930">
              <a:buFontTx/>
              <a:buBlip>
                <a:blip r:embed="rId3"/>
              </a:buBlip>
              <a:tabLst/>
              <a:defRPr sz="933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2041480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126">
          <p15:clr>
            <a:srgbClr val="FBAE40"/>
          </p15:clr>
        </p15:guide>
        <p15:guide id="5" orient="horz" pos="123">
          <p15:clr>
            <a:srgbClr val="FBAE40"/>
          </p15:clr>
        </p15:guide>
        <p15:guide id="6" orient="horz" pos="3117">
          <p15:clr>
            <a:srgbClr val="FBAE40"/>
          </p15:clr>
        </p15:guide>
        <p15:guide id="7" pos="839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6500" y="2084917"/>
            <a:ext cx="4895288" cy="4351339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3029" y="2084917"/>
            <a:ext cx="4895288" cy="4351339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6897D737-724C-984A-82E1-2A2DBD5F62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9" name="Espace réservé de la date 8">
            <a:extLst>
              <a:ext uri="{FF2B5EF4-FFF2-40B4-BE49-F238E27FC236}">
                <a16:creationId xmlns:a16="http://schemas.microsoft.com/office/drawing/2014/main" id="{E34C2B73-67B7-BB4C-AE0F-7D16D8DDD2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/>
              <a:t>NAME EVENT / NAME PRESENTATION</a:t>
            </a:r>
            <a:endParaRPr lang="fr-FR" dirty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C9FF6AA9-AC16-D748-B815-56221BFFFB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Speaker </a:t>
            </a:r>
            <a:endParaRPr lang="fr-FR" dirty="0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DD59D891-3F23-D04C-AB43-6FA4220AF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45433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9BFFD8D9-6AAA-B44F-8BD5-98D7A6546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084C64CE-C88F-2044-AD84-19F588F189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/>
              <a:t>NAME EVENT / NAME PRESENTATION</a:t>
            </a:r>
            <a:endParaRPr lang="fr-FR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948AF20-C2DF-3542-BB6A-8354A9817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Speaker </a:t>
            </a:r>
            <a:endParaRPr lang="fr-FR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71083942-1443-BC45-9F95-32C82A8DC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397305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625DAC6D-23F0-6941-BE81-E7A79CA3AFF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06501" y="0"/>
            <a:ext cx="10985500" cy="68580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0752" y="3429001"/>
            <a:ext cx="3651249" cy="2815167"/>
          </a:xfrm>
          <a:solidFill>
            <a:schemeClr val="accent2"/>
          </a:solidFill>
        </p:spPr>
        <p:txBody>
          <a:bodyPr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0E5EA1C-63CE-2C4F-B9F4-39FDBC14B9A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/>
              <a:t>NAME EVENT / NAME PRESENTATION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E7A5892-F23D-BD48-84D1-FD279BA1686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Speaker 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C516D46-C7BB-2141-A4EE-18D1756414F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72006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625DAC6D-23F0-6941-BE81-E7A79CA3AFF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06501" y="0"/>
            <a:ext cx="10301817" cy="68580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1E6F4EB-CC02-6E4D-9146-CE4A7A789A9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/>
              <a:t>NAME EVENT / NAME PRESENTATION</a:t>
            </a:r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ED4AA2C-29B3-CA42-B7C3-C932911A758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Speaker </a:t>
            </a:r>
            <a:endParaRPr lang="fr-FR" dirty="0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0FE7A1E3-AAEC-7641-B6C5-8D9FC0B6A21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636679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625DAC6D-23F0-6941-BE81-E7A79CA3AFF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06501" y="4152899"/>
            <a:ext cx="10985500" cy="27051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7"/>
          </p:nvPr>
        </p:nvSpPr>
        <p:spPr>
          <a:xfrm>
            <a:off x="1206500" y="2084918"/>
            <a:ext cx="10195984" cy="1915583"/>
          </a:xfrm>
        </p:spPr>
        <p:txBody>
          <a:bodyPr/>
          <a:lstStyle>
            <a:lvl4pPr>
              <a:defRPr>
                <a:latin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</a:defRPr>
            </a:lvl5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fr-CH" dirty="0"/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37CF3032-2465-874C-B786-95E1B594A5AB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fr-CH"/>
              <a:t>NAME EVENT / NAME PRESENTATION</a:t>
            </a:r>
            <a:endParaRPr lang="fr-FR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AF73E2A-22D7-894A-9267-185CB4E4B13E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fr-FR"/>
              <a:t>Speaker </a:t>
            </a:r>
            <a:endParaRPr lang="fr-FR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39D9777C-EC90-1141-9E30-4B4F669C2BE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0E011164-727C-4C46-B34E-7729CB350E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42584363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D8101AB-8ACE-BB4C-9D61-B4AABFE115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/>
              <a:t>NAME EVENT / NAME PRESENTATION</a:t>
            </a:r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F9CFC1D-0B2A-0A4E-9C0D-682EECA55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Speaker </a:t>
            </a:r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6622065-A833-2340-B0FD-ACB065A3B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867120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0F12A-F766-4E91-A844-0CCA3ED08585}" type="datetime1">
              <a:rPr lang="fr-CH" smtClean="0"/>
              <a:t>25.09.2024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CAFD7-43D8-48AC-9B2B-CF70ACC9AB96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027074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4CF6F629-51E7-9F40-939D-F50AE3925AD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775885" y="0"/>
            <a:ext cx="10416116" cy="6597651"/>
          </a:xfrm>
        </p:spPr>
        <p:txBody>
          <a:bodyPr/>
          <a:lstStyle/>
          <a:p>
            <a:r>
              <a:rPr lang="en-US"/>
              <a:t>Click icon to add picture</a:t>
            </a:r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40752" y="1048714"/>
            <a:ext cx="3651249" cy="3117849"/>
          </a:xfrm>
          <a:solidFill>
            <a:schemeClr val="accent1"/>
          </a:solidFill>
        </p:spPr>
        <p:txBody>
          <a:bodyPr lIns="216000" anchor="ctr" anchorCtr="0"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02351" y="4166563"/>
            <a:ext cx="2438400" cy="2091267"/>
          </a:xfrm>
          <a:solidFill>
            <a:schemeClr val="tx1"/>
          </a:solidFill>
        </p:spPr>
        <p:txBody>
          <a:bodyPr lIns="9000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6535A482-EC85-1C41-A1E4-7882A0E39F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197" y="107045"/>
            <a:ext cx="1567068" cy="678207"/>
          </a:xfrm>
          <a:prstGeom prst="rect">
            <a:avLst/>
          </a:prstGeom>
        </p:spPr>
      </p:pic>
      <p:sp>
        <p:nvSpPr>
          <p:cNvPr id="16" name="Espace réservé du texte 4">
            <a:extLst>
              <a:ext uri="{FF2B5EF4-FFF2-40B4-BE49-F238E27FC236}">
                <a16:creationId xmlns:a16="http://schemas.microsoft.com/office/drawing/2014/main" id="{01960462-6F28-0740-916D-499D3BEDB2B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534400" y="6244168"/>
            <a:ext cx="2438400" cy="613833"/>
          </a:xfrm>
          <a:solidFill>
            <a:schemeClr val="bg1"/>
          </a:solidFill>
        </p:spPr>
        <p:txBody>
          <a:bodyPr lIns="90000" anchor="ctr">
            <a:noAutofit/>
          </a:bodyPr>
          <a:lstStyle>
            <a:lvl1pPr marL="0" indent="0" algn="ctr">
              <a:buNone/>
              <a:defRPr sz="1467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1E187583-F16A-6F41-8B68-000F9C9C20D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0067" y="5920353"/>
            <a:ext cx="931333" cy="677300"/>
          </a:xfrm>
        </p:spPr>
        <p:txBody>
          <a:bodyPr lIns="0" tIns="0" rIns="0" bIns="0" anchor="b" anchorCtr="0">
            <a:noAutofit/>
          </a:bodyPr>
          <a:lstStyle>
            <a:lvl1pPr marL="152396" indent="-143930">
              <a:buFontTx/>
              <a:buBlip>
                <a:blip r:embed="rId3"/>
              </a:buBlip>
              <a:tabLst/>
              <a:defRPr sz="933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211129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126">
          <p15:clr>
            <a:srgbClr val="FBAE40"/>
          </p15:clr>
        </p15:guide>
        <p15:guide id="5" orient="horz" pos="123">
          <p15:clr>
            <a:srgbClr val="FBAE40"/>
          </p15:clr>
        </p15:guide>
        <p15:guide id="6" orient="horz" pos="3117">
          <p15:clr>
            <a:srgbClr val="FBAE40"/>
          </p15:clr>
        </p15:guide>
        <p15:guide id="7" pos="839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A9F6C81-AE59-DE44-BF60-E773080CD91C}"/>
              </a:ext>
            </a:extLst>
          </p:cNvPr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 dirty="0"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0" y="1037168"/>
            <a:ext cx="5411893" cy="2391833"/>
          </a:xfrm>
        </p:spPr>
        <p:txBody>
          <a:bodyPr anchor="ctr" anchorCtr="0">
            <a:normAutofit/>
          </a:bodyPr>
          <a:lstStyle>
            <a:lvl1pPr>
              <a:defRPr sz="4267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0" y="3429000"/>
            <a:ext cx="5411893" cy="2875344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Espace réservé pour une image  8">
            <a:extLst>
              <a:ext uri="{FF2B5EF4-FFF2-40B4-BE49-F238E27FC236}">
                <a16:creationId xmlns:a16="http://schemas.microsoft.com/office/drawing/2014/main" id="{C58F136D-3292-C745-91DE-A21191C16F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06501" y="0"/>
            <a:ext cx="48895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fr-FR"/>
          </a:p>
        </p:txBody>
      </p:sp>
      <p:sp>
        <p:nvSpPr>
          <p:cNvPr id="12" name="Espace réservé de la date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1B9E46E-67BC-4986-9943-C46D71A45186}" type="datetime1">
              <a:rPr lang="fr-CH" smtClean="0"/>
              <a:t>25.09.2024</a:t>
            </a:fld>
            <a:endParaRPr lang="fr-CH"/>
          </a:p>
        </p:txBody>
      </p:sp>
      <p:sp>
        <p:nvSpPr>
          <p:cNvPr id="13" name="Espace réservé du pied de page 1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CH"/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6CAFD7-43D8-48AC-9B2B-CF70ACC9AB96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3090375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A9F6C81-AE59-DE44-BF60-E773080CD91C}"/>
              </a:ext>
            </a:extLst>
          </p:cNvPr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 dirty="0"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0" y="1037168"/>
            <a:ext cx="5411893" cy="2391833"/>
          </a:xfrm>
        </p:spPr>
        <p:txBody>
          <a:bodyPr anchor="ctr" anchorCtr="0">
            <a:normAutofit/>
          </a:bodyPr>
          <a:lstStyle>
            <a:lvl1pPr>
              <a:defRPr sz="4267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0" y="3429000"/>
            <a:ext cx="5411893" cy="2875344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Espace réservé pour une image  8">
            <a:extLst>
              <a:ext uri="{FF2B5EF4-FFF2-40B4-BE49-F238E27FC236}">
                <a16:creationId xmlns:a16="http://schemas.microsoft.com/office/drawing/2014/main" id="{C58F136D-3292-C745-91DE-A21191C16F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06501" y="0"/>
            <a:ext cx="48895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fr-FR"/>
          </a:p>
        </p:txBody>
      </p:sp>
      <p:sp>
        <p:nvSpPr>
          <p:cNvPr id="12" name="Espace réservé de la date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FCA28B9-AC56-4E0B-915D-D5357F6CB284}" type="datetime1">
              <a:rPr lang="fr-CH" smtClean="0"/>
              <a:t>25.09.2024</a:t>
            </a:fld>
            <a:endParaRPr lang="fr-CH"/>
          </a:p>
        </p:txBody>
      </p:sp>
      <p:sp>
        <p:nvSpPr>
          <p:cNvPr id="13" name="Espace réservé du pied de page 1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CH"/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6CAFD7-43D8-48AC-9B2B-CF70ACC9AB96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422817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A9F6C81-AE59-DE44-BF60-E773080CD91C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 dirty="0"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0" y="1037168"/>
            <a:ext cx="5411893" cy="2391833"/>
          </a:xfrm>
        </p:spPr>
        <p:txBody>
          <a:bodyPr anchor="ctr" anchorCtr="0">
            <a:normAutofit/>
          </a:bodyPr>
          <a:lstStyle>
            <a:lvl1pPr>
              <a:defRPr sz="4267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0" y="3429000"/>
            <a:ext cx="5411893" cy="2875344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Modifier les styles du texte du masque
Deuxième niveau
Troisième niveau
Quatrième niveau
Cinquième niveau</a:t>
            </a:r>
          </a:p>
        </p:txBody>
      </p:sp>
      <p:sp>
        <p:nvSpPr>
          <p:cNvPr id="9" name="Espace réservé pour une image  8">
            <a:extLst>
              <a:ext uri="{FF2B5EF4-FFF2-40B4-BE49-F238E27FC236}">
                <a16:creationId xmlns:a16="http://schemas.microsoft.com/office/drawing/2014/main" id="{C58F136D-3292-C745-91DE-A21191C16F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06501" y="0"/>
            <a:ext cx="4889500" cy="68580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12" name="Espace réservé de la date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/>
              <a:t>NAME EVENT / NAME PRESENTATION</a:t>
            </a:r>
            <a:endParaRPr lang="fr-FR" dirty="0"/>
          </a:p>
        </p:txBody>
      </p:sp>
      <p:sp>
        <p:nvSpPr>
          <p:cNvPr id="13" name="Espace réservé du pied de page 1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Speaker </a:t>
            </a:r>
            <a:endParaRPr lang="fr-FR" dirty="0"/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047278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A9F6C81-AE59-DE44-BF60-E773080CD91C}"/>
              </a:ext>
            </a:extLst>
          </p:cNvPr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 dirty="0"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0" y="1037168"/>
            <a:ext cx="5411893" cy="2391833"/>
          </a:xfrm>
        </p:spPr>
        <p:txBody>
          <a:bodyPr anchor="ctr" anchorCtr="0">
            <a:normAutofit/>
          </a:bodyPr>
          <a:lstStyle>
            <a:lvl1pPr>
              <a:defRPr sz="4267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0" y="3429000"/>
            <a:ext cx="5411893" cy="2875344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Espace réservé pour une image  8">
            <a:extLst>
              <a:ext uri="{FF2B5EF4-FFF2-40B4-BE49-F238E27FC236}">
                <a16:creationId xmlns:a16="http://schemas.microsoft.com/office/drawing/2014/main" id="{C58F136D-3292-C745-91DE-A21191C16F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06501" y="0"/>
            <a:ext cx="48895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fr-FR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5E407F8-5C51-4FB3-BD00-030C7EEDFB56}" type="datetime1">
              <a:rPr lang="fr-CH" smtClean="0"/>
              <a:t>25.09.2024</a:t>
            </a:fld>
            <a:endParaRPr lang="fr-CH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CH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6CAFD7-43D8-48AC-9B2B-CF70ACC9AB96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0283746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A30C78BE-DAD0-D748-8B93-AD898D00C8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9" name="Espace réservé de la date 8">
            <a:extLst>
              <a:ext uri="{FF2B5EF4-FFF2-40B4-BE49-F238E27FC236}">
                <a16:creationId xmlns:a16="http://schemas.microsoft.com/office/drawing/2014/main" id="{131A8490-33AC-9443-A9FC-9A5E932296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10BF5-1DA2-4EC4-A821-9E25161F4052}" type="datetime1">
              <a:rPr lang="fr-CH" smtClean="0"/>
              <a:t>25.09.2024</a:t>
            </a:fld>
            <a:endParaRPr lang="fr-CH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B875139C-6471-774D-89EF-2B93FAD2C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942AF23-4BDC-8C4A-9212-AF88439C6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03418-132E-4FD2-B81E-AF30B41FD245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9156731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6501" y="2084917"/>
            <a:ext cx="6108700" cy="451569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70ED9B2D-C513-AF40-B94F-355C174B8F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315200" y="0"/>
            <a:ext cx="4193117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fr-FR"/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55F20A3C-6DA6-684F-8F84-A7C8F1339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B633A2CC-2D27-AE47-AE09-87A5F61228B8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6C22D06-C56B-41EF-B259-060BAB87D568}" type="datetime1">
              <a:rPr lang="fr-CH" smtClean="0"/>
              <a:t>25.09.2024</a:t>
            </a:fld>
            <a:endParaRPr lang="fr-CH"/>
          </a:p>
        </p:txBody>
      </p:sp>
      <p:sp>
        <p:nvSpPr>
          <p:cNvPr id="11" name="Espace réservé du pied de page 10">
            <a:extLst>
              <a:ext uri="{FF2B5EF4-FFF2-40B4-BE49-F238E27FC236}">
                <a16:creationId xmlns:a16="http://schemas.microsoft.com/office/drawing/2014/main" id="{CABC000E-4E22-1A40-9D3F-FE2F141E5CA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0AF49D93-C78A-F646-92B0-A7932C43D9E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56CAFD7-43D8-48AC-9B2B-CF70ACC9AB96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3293173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70ED9B2D-C513-AF40-B94F-355C174B8F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06500" y="0"/>
            <a:ext cx="4193117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9194" y="2084917"/>
            <a:ext cx="6108700" cy="451569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A02A0D73-096C-844E-97C3-C4A4AF580FD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9CB3446-37E9-47EC-80D4-6F9937546CFB}" type="datetime1">
              <a:rPr lang="fr-CH" smtClean="0"/>
              <a:t>25.09.2024</a:t>
            </a:fld>
            <a:endParaRPr lang="fr-CH"/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CEF5AC5C-A2B6-2848-8C47-96A168E211D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31B90E33-03D8-2143-B49F-B1474EE1A1F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56CAFD7-43D8-48AC-9B2B-CF70ACC9AB96}" type="slidenum">
              <a:rPr lang="fr-CH" smtClean="0"/>
              <a:t>‹#›</a:t>
            </a:fld>
            <a:endParaRPr lang="fr-CH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3FC7B5EC-066E-EC4A-B320-77DF64E6E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6502" y="174710"/>
            <a:ext cx="4192693" cy="14303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457957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70ED9B2D-C513-AF40-B94F-355C174B8F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06500" y="0"/>
            <a:ext cx="4193117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9194" y="2084917"/>
            <a:ext cx="6108700" cy="451569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A02A0D73-096C-844E-97C3-C4A4AF580FD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B9EAF66-1BA4-469F-8B3D-A1ADB420E117}" type="datetime1">
              <a:rPr lang="fr-CH" smtClean="0"/>
              <a:t>25.09.2024</a:t>
            </a:fld>
            <a:endParaRPr lang="fr-CH"/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CEF5AC5C-A2B6-2848-8C47-96A168E211D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31B90E33-03D8-2143-B49F-B1474EE1A1F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56CAFD7-43D8-48AC-9B2B-CF70ACC9AB96}" type="slidenum">
              <a:rPr lang="fr-CH" smtClean="0"/>
              <a:t>‹#›</a:t>
            </a:fld>
            <a:endParaRPr lang="fr-CH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3FC7B5EC-066E-EC4A-B320-77DF64E6E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9193" y="174710"/>
            <a:ext cx="4192693" cy="14303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766549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70ED9B2D-C513-AF40-B94F-355C174B8F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06500" y="2084917"/>
            <a:ext cx="4193117" cy="4773083"/>
          </a:xfrm>
        </p:spPr>
        <p:txBody>
          <a:bodyPr/>
          <a:lstStyle/>
          <a:p>
            <a:r>
              <a:rPr lang="en-US"/>
              <a:t>Click icon to add picture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9194" y="2084917"/>
            <a:ext cx="6108700" cy="451569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Titre 6">
            <a:extLst>
              <a:ext uri="{FF2B5EF4-FFF2-40B4-BE49-F238E27FC236}">
                <a16:creationId xmlns:a16="http://schemas.microsoft.com/office/drawing/2014/main" id="{C026A30B-6F8E-1445-88F0-A5FB77E124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9" name="Espace réservé de la date 8">
            <a:extLst>
              <a:ext uri="{FF2B5EF4-FFF2-40B4-BE49-F238E27FC236}">
                <a16:creationId xmlns:a16="http://schemas.microsoft.com/office/drawing/2014/main" id="{826567D5-4A83-9E48-B441-CCB2A72BA6D1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9862FA8-8F32-4566-94C8-DA898D3D8D36}" type="datetime1">
              <a:rPr lang="fr-CH" smtClean="0"/>
              <a:t>25.09.2024</a:t>
            </a:fld>
            <a:endParaRPr lang="fr-CH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C830A539-93F1-2541-B9F0-330893BD519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82F21D18-8706-7E4D-8FBE-C1E2584541D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56CAFD7-43D8-48AC-9B2B-CF70ACC9AB96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9165533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6500" y="2084917"/>
            <a:ext cx="4895288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3029" y="2084917"/>
            <a:ext cx="4895288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6897D737-724C-984A-82E1-2A2DBD5F62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9" name="Espace réservé de la date 8">
            <a:extLst>
              <a:ext uri="{FF2B5EF4-FFF2-40B4-BE49-F238E27FC236}">
                <a16:creationId xmlns:a16="http://schemas.microsoft.com/office/drawing/2014/main" id="{E34C2B73-67B7-BB4C-AE0F-7D16D8DDD2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32FE8-D597-45A5-B900-F70AB898B515}" type="datetime1">
              <a:rPr lang="fr-CH" smtClean="0"/>
              <a:t>25.09.2024</a:t>
            </a:fld>
            <a:endParaRPr lang="fr-CH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C9FF6AA9-AC16-D748-B815-56221BFFFB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DD59D891-3F23-D04C-AB43-6FA4220AF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CAFD7-43D8-48AC-9B2B-CF70ACC9AB96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46549618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9BFFD8D9-6AAA-B44F-8BD5-98D7A6546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084C64CE-C88F-2044-AD84-19F588F189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3F1A3-6EE5-4F55-8DA6-79C953DC9380}" type="datetime1">
              <a:rPr lang="fr-CH" smtClean="0"/>
              <a:t>25.09.2024</a:t>
            </a:fld>
            <a:endParaRPr lang="fr-CH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948AF20-C2DF-3542-BB6A-8354A9817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71083942-1443-BC45-9F95-32C82A8DC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CAFD7-43D8-48AC-9B2B-CF70ACC9AB96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6466082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625DAC6D-23F0-6941-BE81-E7A79CA3AFF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06501" y="0"/>
            <a:ext cx="109855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0752" y="3429001"/>
            <a:ext cx="3651249" cy="2815167"/>
          </a:xfrm>
          <a:solidFill>
            <a:schemeClr val="accent2"/>
          </a:solidFill>
        </p:spPr>
        <p:txBody>
          <a:bodyPr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0E5EA1C-63CE-2C4F-B9F4-39FDBC14B9A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B3CDE00-1F33-44F2-82D3-8DC4E9610961}" type="datetime1">
              <a:rPr lang="fr-CH" smtClean="0"/>
              <a:t>25.09.2024</a:t>
            </a:fld>
            <a:endParaRPr lang="fr-CH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E7A5892-F23D-BD48-84D1-FD279BA1686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C516D46-C7BB-2141-A4EE-18D1756414F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56CAFD7-43D8-48AC-9B2B-CF70ACC9AB96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99436329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625DAC6D-23F0-6941-BE81-E7A79CA3AFF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06501" y="0"/>
            <a:ext cx="10301817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fr-FR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1E6F4EB-CC02-6E4D-9146-CE4A7A789A9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BE4CB99-9579-4E16-9146-D9F4E168D6DE}" type="datetime1">
              <a:rPr lang="fr-CH" smtClean="0"/>
              <a:t>25.09.2024</a:t>
            </a:fld>
            <a:endParaRPr lang="fr-CH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ED4AA2C-29B3-CA42-B7C3-C932911A758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0FE7A1E3-AAEC-7641-B6C5-8D9FC0B6A21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56CAFD7-43D8-48AC-9B2B-CF70ACC9AB96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0691124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A9F6C81-AE59-DE44-BF60-E773080CD91C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 dirty="0"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0" y="1037168"/>
            <a:ext cx="5411893" cy="2391833"/>
          </a:xfrm>
        </p:spPr>
        <p:txBody>
          <a:bodyPr anchor="ctr" anchorCtr="0">
            <a:normAutofit/>
          </a:bodyPr>
          <a:lstStyle>
            <a:lvl1pPr>
              <a:defRPr sz="4267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0" y="3429000"/>
            <a:ext cx="5411893" cy="2875344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Modifier les styles du texte du masque
Deuxième niveau
Troisième niveau
Quatrième niveau
Cinquième niveau</a:t>
            </a:r>
          </a:p>
        </p:txBody>
      </p:sp>
      <p:sp>
        <p:nvSpPr>
          <p:cNvPr id="9" name="Espace réservé pour une image  8">
            <a:extLst>
              <a:ext uri="{FF2B5EF4-FFF2-40B4-BE49-F238E27FC236}">
                <a16:creationId xmlns:a16="http://schemas.microsoft.com/office/drawing/2014/main" id="{C58F136D-3292-C745-91DE-A21191C16F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06501" y="0"/>
            <a:ext cx="4889500" cy="68580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12" name="Espace réservé de la date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/>
              <a:t>NAME EVENT / NAME PRESENTATION</a:t>
            </a:r>
            <a:endParaRPr lang="fr-FR" dirty="0"/>
          </a:p>
        </p:txBody>
      </p:sp>
      <p:sp>
        <p:nvSpPr>
          <p:cNvPr id="13" name="Espace réservé du pied de page 1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Speaker </a:t>
            </a:r>
            <a:endParaRPr lang="fr-FR" dirty="0"/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3098801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625DAC6D-23F0-6941-BE81-E7A79CA3AFF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06501" y="4152899"/>
            <a:ext cx="10985500" cy="27051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7"/>
          </p:nvPr>
        </p:nvSpPr>
        <p:spPr>
          <a:xfrm>
            <a:off x="1206500" y="2084918"/>
            <a:ext cx="10195984" cy="1915583"/>
          </a:xfrm>
        </p:spPr>
        <p:txBody>
          <a:bodyPr/>
          <a:lstStyle>
            <a:lvl4pPr>
              <a:defRPr>
                <a:latin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37CF3032-2465-874C-B786-95E1B594A5AB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43A29DA5-DD09-460B-98B5-C59C312D86E4}" type="datetime1">
              <a:rPr lang="fr-CH" smtClean="0"/>
              <a:t>25.09.2024</a:t>
            </a:fld>
            <a:endParaRPr lang="fr-CH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AF73E2A-22D7-894A-9267-185CB4E4B13E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39D9777C-EC90-1141-9E30-4B4F669C2BE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B56CAFD7-43D8-48AC-9B2B-CF70ACC9AB96}" type="slidenum">
              <a:rPr lang="fr-CH" smtClean="0"/>
              <a:t>‹#›</a:t>
            </a:fld>
            <a:endParaRPr lang="fr-CH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0E011164-727C-4C46-B34E-7729CB350E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790851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D8101AB-8ACE-BB4C-9D61-B4AABFE115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664CE-B9E8-4869-AF5B-BB74C39F61FA}" type="datetime1">
              <a:rPr lang="fr-CH" smtClean="0"/>
              <a:t>25.09.2024</a:t>
            </a:fld>
            <a:endParaRPr lang="fr-CH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F9CFC1D-0B2A-0A4E-9C0D-682EECA55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6622065-A833-2340-B0FD-ACB065A3B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CAFD7-43D8-48AC-9B2B-CF70ACC9AB96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73678871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9320187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3E052-612F-4ADC-B56A-5A9192CC527B}" type="datetime1">
              <a:rPr lang="fr-CH" smtClean="0"/>
              <a:t>25.09.2024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CAFD7-43D8-48AC-9B2B-CF70ACC9AB96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548210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A9F6C81-AE59-DE44-BF60-E773080CD91C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 dirty="0"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0" y="1037168"/>
            <a:ext cx="5411893" cy="2391833"/>
          </a:xfrm>
        </p:spPr>
        <p:txBody>
          <a:bodyPr anchor="ctr" anchorCtr="0">
            <a:normAutofit/>
          </a:bodyPr>
          <a:lstStyle>
            <a:lvl1pPr>
              <a:defRPr sz="4267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0" y="3429000"/>
            <a:ext cx="5411893" cy="2875344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9" name="Espace réservé pour une image  8">
            <a:extLst>
              <a:ext uri="{FF2B5EF4-FFF2-40B4-BE49-F238E27FC236}">
                <a16:creationId xmlns:a16="http://schemas.microsoft.com/office/drawing/2014/main" id="{C58F136D-3292-C745-91DE-A21191C16F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06501" y="0"/>
            <a:ext cx="4889500" cy="68580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/>
              <a:t>NAME EVENT / NAME PRESENTATION</a:t>
            </a:r>
            <a:endParaRPr lang="fr-FR" dirty="0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Speaker </a:t>
            </a:r>
            <a:endParaRPr lang="fr-FR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382645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A30C78BE-DAD0-D748-8B93-AD898D00C8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9" name="Espace réservé de la date 8">
            <a:extLst>
              <a:ext uri="{FF2B5EF4-FFF2-40B4-BE49-F238E27FC236}">
                <a16:creationId xmlns:a16="http://schemas.microsoft.com/office/drawing/2014/main" id="{131A8490-33AC-9443-A9FC-9A5E932296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/>
              <a:t>NAME EVENT / NAME PRESENTATION</a:t>
            </a:r>
            <a:endParaRPr lang="fr-FR" dirty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B875139C-6471-774D-89EF-2B93FAD2C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Speaker </a:t>
            </a:r>
            <a:endParaRPr lang="fr-FR" dirty="0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942AF23-4BDC-8C4A-9212-AF88439C6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18049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6501" y="2084917"/>
            <a:ext cx="6108700" cy="4515696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70ED9B2D-C513-AF40-B94F-355C174B8F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315200" y="0"/>
            <a:ext cx="4193117" cy="68580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55F20A3C-6DA6-684F-8F84-A7C8F1339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B633A2CC-2D27-AE47-AE09-87A5F61228B8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/>
              <a:t>NAME EVENT / NAME PRESENTATION</a:t>
            </a:r>
            <a:endParaRPr lang="fr-FR" dirty="0"/>
          </a:p>
        </p:txBody>
      </p:sp>
      <p:sp>
        <p:nvSpPr>
          <p:cNvPr id="11" name="Espace réservé du pied de page 10">
            <a:extLst>
              <a:ext uri="{FF2B5EF4-FFF2-40B4-BE49-F238E27FC236}">
                <a16:creationId xmlns:a16="http://schemas.microsoft.com/office/drawing/2014/main" id="{CABC000E-4E22-1A40-9D3F-FE2F141E5CA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Speaker </a:t>
            </a:r>
            <a:endParaRPr lang="fr-FR" dirty="0"/>
          </a:p>
        </p:txBody>
      </p:sp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0AF49D93-C78A-F646-92B0-A7932C43D9E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304508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70ED9B2D-C513-AF40-B94F-355C174B8F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06500" y="0"/>
            <a:ext cx="4193117" cy="68580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9194" y="2084917"/>
            <a:ext cx="6108700" cy="4515696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A02A0D73-096C-844E-97C3-C4A4AF580FD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/>
              <a:t>NAME EVENT / NAME PRESENTATION</a:t>
            </a:r>
            <a:endParaRPr lang="fr-FR" dirty="0"/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CEF5AC5C-A2B6-2848-8C47-96A168E211D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Speaker </a:t>
            </a:r>
            <a:endParaRPr lang="fr-FR" dirty="0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31B90E33-03D8-2143-B49F-B1474EE1A1F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3FC7B5EC-066E-EC4A-B320-77DF64E6E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6502" y="174710"/>
            <a:ext cx="4192693" cy="1430337"/>
          </a:xfrm>
        </p:spPr>
        <p:txBody>
          <a:bodyPr/>
          <a:lstStyle/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7785412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70ED9B2D-C513-AF40-B94F-355C174B8F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06500" y="0"/>
            <a:ext cx="4193117" cy="68580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9194" y="2084917"/>
            <a:ext cx="6108700" cy="4515696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A02A0D73-096C-844E-97C3-C4A4AF580FD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/>
              <a:t>NAME EVENT / NAME PRESENTATION</a:t>
            </a:r>
            <a:endParaRPr lang="fr-FR" dirty="0"/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CEF5AC5C-A2B6-2848-8C47-96A168E211D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Speaker </a:t>
            </a:r>
            <a:endParaRPr lang="fr-FR" dirty="0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31B90E33-03D8-2143-B49F-B1474EE1A1F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3FC7B5EC-066E-EC4A-B320-77DF64E6E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9193" y="174710"/>
            <a:ext cx="4192693" cy="1430337"/>
          </a:xfrm>
        </p:spPr>
        <p:txBody>
          <a:bodyPr/>
          <a:lstStyle/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661971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70ED9B2D-C513-AF40-B94F-355C174B8F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06500" y="2084917"/>
            <a:ext cx="4193117" cy="4773083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9194" y="2084917"/>
            <a:ext cx="6108700" cy="4515696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7" name="Titre 6">
            <a:extLst>
              <a:ext uri="{FF2B5EF4-FFF2-40B4-BE49-F238E27FC236}">
                <a16:creationId xmlns:a16="http://schemas.microsoft.com/office/drawing/2014/main" id="{C026A30B-6F8E-1445-88F0-A5FB77E124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9" name="Espace réservé de la date 8">
            <a:extLst>
              <a:ext uri="{FF2B5EF4-FFF2-40B4-BE49-F238E27FC236}">
                <a16:creationId xmlns:a16="http://schemas.microsoft.com/office/drawing/2014/main" id="{826567D5-4A83-9E48-B441-CCB2A72BA6D1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/>
              <a:t>NAME EVENT / NAME PRESENTATION</a:t>
            </a:r>
            <a:endParaRPr lang="fr-FR" dirty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C830A539-93F1-2541-B9F0-330893BD519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Speaker </a:t>
            </a:r>
            <a:endParaRPr lang="fr-FR" dirty="0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82F21D18-8706-7E4D-8FBE-C1E2584541D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37011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6501" y="174710"/>
            <a:ext cx="4889500" cy="1430337"/>
          </a:xfrm>
          <a:prstGeom prst="rect">
            <a:avLst/>
          </a:prstGeom>
        </p:spPr>
        <p:txBody>
          <a:bodyPr vert="horz" lIns="180000" tIns="0" rIns="72000" bIns="46800" rtlCol="0" anchor="t">
            <a:normAutofit/>
          </a:bodyPr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6501" y="2084917"/>
            <a:ext cx="10301817" cy="4515696"/>
          </a:xfrm>
          <a:prstGeom prst="rect">
            <a:avLst/>
          </a:prstGeom>
        </p:spPr>
        <p:txBody>
          <a:bodyPr vert="horz" lIns="180000" tIns="45720" rIns="91440" bIns="45720" rtlCol="0">
            <a:norm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-1628551" y="3704603"/>
            <a:ext cx="4454736" cy="12153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33">
                <a:solidFill>
                  <a:schemeClr val="accent1"/>
                </a:solidFill>
                <a:latin typeface="Arial" panose="020B0604020202020204" pitchFamily="34" charset="0"/>
              </a:defRPr>
            </a:lvl1pPr>
          </a:lstStyle>
          <a:p>
            <a:r>
              <a:rPr lang="fr-CH"/>
              <a:t>NAME EVENT / NAME PRESENTATION</a:t>
            </a:r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487985" y="2498752"/>
            <a:ext cx="4724347" cy="6836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33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fr-FR" dirty="0"/>
              <a:t>Speaker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08317" y="260351"/>
            <a:ext cx="683683" cy="218069"/>
          </a:xfrm>
          <a:prstGeom prst="rect">
            <a:avLst/>
          </a:prstGeom>
        </p:spPr>
        <p:txBody>
          <a:bodyPr vert="horz" lIns="90000" tIns="0" rIns="90000" bIns="0" rtlCol="0" anchor="t"/>
          <a:lstStyle>
            <a:lvl1pPr algn="ctr">
              <a:defRPr sz="933" b="1">
                <a:solidFill>
                  <a:schemeClr val="tx1"/>
                </a:solidFill>
                <a:latin typeface="+mj-lt"/>
              </a:defRPr>
            </a:lvl1pPr>
          </a:lstStyle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717E6E68-87EB-C34E-85D5-C26372DFEC99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173697" y="176445"/>
            <a:ext cx="871936" cy="377363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5D7A1C0-94CD-D94F-A99F-21847E542637}"/>
              </a:ext>
            </a:extLst>
          </p:cNvPr>
          <p:cNvSpPr/>
          <p:nvPr userDrawn="1"/>
        </p:nvSpPr>
        <p:spPr>
          <a:xfrm rot="16200000">
            <a:off x="573338" y="6530279"/>
            <a:ext cx="60959" cy="7970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noProof="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1802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</p:sldLayoutIdLst>
  <p:hf hdr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267" b="1" i="0" kern="1000" spc="-93" baseline="0">
          <a:solidFill>
            <a:schemeClr val="tx1"/>
          </a:solidFill>
          <a:latin typeface="Franklin Gothic Demi Cond" panose="020B0706030402020204" pitchFamily="34" charset="0"/>
          <a:ea typeface="Roboto Black" panose="02000000000000000000" pitchFamily="2" charset="0"/>
          <a:cs typeface="Arial" panose="020B0604020202020204" pitchFamily="34" charset="0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90000"/>
        <a:buFont typeface="Wingdings" pitchFamily="2" charset="2"/>
        <a:buChar char="§"/>
        <a:defRPr sz="24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133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SzPct val="90000"/>
        <a:buFont typeface="Wingdings" pitchFamily="2" charset="2"/>
        <a:buChar char="§"/>
        <a:defRPr sz="20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126">
          <p15:clr>
            <a:srgbClr val="F26B43"/>
          </p15:clr>
        </p15:guide>
        <p15:guide id="3" pos="5602">
          <p15:clr>
            <a:srgbClr val="F26B43"/>
          </p15:clr>
        </p15:guide>
        <p15:guide id="4" pos="2880">
          <p15:clr>
            <a:srgbClr val="F26B43"/>
          </p15:clr>
        </p15:guide>
        <p15:guide id="5" orient="horz" pos="123">
          <p15:clr>
            <a:srgbClr val="F26B43"/>
          </p15:clr>
        </p15:guide>
        <p15:guide id="6" orient="horz" pos="3117">
          <p15:clr>
            <a:srgbClr val="F26B43"/>
          </p15:clr>
        </p15:guide>
        <p15:guide id="7" pos="570">
          <p15:clr>
            <a:srgbClr val="F26B43"/>
          </p15:clr>
        </p15:guide>
        <p15:guide id="8" pos="1155">
          <p15:clr>
            <a:srgbClr val="F26B43"/>
          </p15:clr>
        </p15:guide>
        <p15:guide id="9" pos="1728">
          <p15:clr>
            <a:srgbClr val="F26B43"/>
          </p15:clr>
        </p15:guide>
        <p15:guide id="10" pos="2304">
          <p15:clr>
            <a:srgbClr val="F26B43"/>
          </p15:clr>
        </p15:guide>
        <p15:guide id="11" pos="3456">
          <p15:clr>
            <a:srgbClr val="F26B43"/>
          </p15:clr>
        </p15:guide>
        <p15:guide id="12" pos="4035">
          <p15:clr>
            <a:srgbClr val="F26B43"/>
          </p15:clr>
        </p15:guide>
        <p15:guide id="13" pos="4608">
          <p15:clr>
            <a:srgbClr val="F26B43"/>
          </p15:clr>
        </p15:guide>
        <p15:guide id="14" pos="5180">
          <p15:clr>
            <a:srgbClr val="F26B43"/>
          </p15:clr>
        </p15:guide>
        <p15:guide id="15" orient="horz" pos="490">
          <p15:clr>
            <a:srgbClr val="F26B43"/>
          </p15:clr>
        </p15:guide>
        <p15:guide id="16" orient="horz" pos="985">
          <p15:clr>
            <a:srgbClr val="F26B43"/>
          </p15:clr>
        </p15:guide>
        <p15:guide id="17" orient="horz" pos="1475">
          <p15:clr>
            <a:srgbClr val="F26B43"/>
          </p15:clr>
        </p15:guide>
        <p15:guide id="18" orient="horz" pos="1962">
          <p15:clr>
            <a:srgbClr val="F26B43"/>
          </p15:clr>
        </p15:guide>
        <p15:guide id="19" orient="horz" pos="2458">
          <p15:clr>
            <a:srgbClr val="F26B43"/>
          </p15:clr>
        </p15:guide>
        <p15:guide id="20" orient="horz" pos="2950">
          <p15:clr>
            <a:srgbClr val="F26B43"/>
          </p15:clr>
        </p15:guide>
        <p15:guide id="21" pos="5437">
          <p15:clr>
            <a:srgbClr val="F26B43"/>
          </p15:clr>
        </p15:guide>
        <p15:guide id="22" orient="horz">
          <p15:clr>
            <a:srgbClr val="F26B43"/>
          </p15:clr>
        </p15:guide>
        <p15:guide id="23" pos="5760">
          <p15:clr>
            <a:srgbClr val="F26B43"/>
          </p15:clr>
        </p15:guide>
        <p15:guide id="24" orient="horz" pos="3240">
          <p15:clr>
            <a:srgbClr val="F26B43"/>
          </p15:clr>
        </p15:guide>
        <p15:guide id="25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6501" y="174710"/>
            <a:ext cx="4889500" cy="1430337"/>
          </a:xfrm>
          <a:prstGeom prst="rect">
            <a:avLst/>
          </a:prstGeom>
        </p:spPr>
        <p:txBody>
          <a:bodyPr vert="horz" lIns="180000" tIns="0" rIns="72000" bIns="46800" rtlCol="0" anchor="t">
            <a:normAutofit/>
          </a:bodyPr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6501" y="2084917"/>
            <a:ext cx="10301817" cy="4515696"/>
          </a:xfrm>
          <a:prstGeom prst="rect">
            <a:avLst/>
          </a:prstGeom>
        </p:spPr>
        <p:txBody>
          <a:bodyPr vert="horz" lIns="180000" tIns="45720" rIns="91440" bIns="45720" rtlCol="0">
            <a:norm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-1628551" y="3704603"/>
            <a:ext cx="4454736" cy="12153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33">
                <a:solidFill>
                  <a:schemeClr val="accent1"/>
                </a:solidFill>
                <a:latin typeface="Arial" panose="020B0604020202020204" pitchFamily="34" charset="0"/>
              </a:defRPr>
            </a:lvl1pPr>
          </a:lstStyle>
          <a:p>
            <a:fld id="{EDD38897-1D25-4F11-911D-708A880B9350}" type="datetime1">
              <a:rPr lang="fr-CH" smtClean="0"/>
              <a:t>25.09.2024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487985" y="2498752"/>
            <a:ext cx="4724347" cy="6836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33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08317" y="260351"/>
            <a:ext cx="683683" cy="218069"/>
          </a:xfrm>
          <a:prstGeom prst="rect">
            <a:avLst/>
          </a:prstGeom>
        </p:spPr>
        <p:txBody>
          <a:bodyPr vert="horz" lIns="90000" tIns="0" rIns="90000" bIns="0" rtlCol="0" anchor="t"/>
          <a:lstStyle>
            <a:lvl1pPr algn="ctr">
              <a:defRPr sz="933" b="1">
                <a:solidFill>
                  <a:schemeClr val="tx1"/>
                </a:solidFill>
                <a:latin typeface="+mj-lt"/>
              </a:defRPr>
            </a:lvl1pPr>
          </a:lstStyle>
          <a:p>
            <a:fld id="{B56CAFD7-43D8-48AC-9B2B-CF70ACC9AB96}" type="slidenum">
              <a:rPr lang="fr-CH" smtClean="0"/>
              <a:t>‹#›</a:t>
            </a:fld>
            <a:endParaRPr lang="fr-CH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717E6E68-87EB-C34E-85D5-C26372DFEC99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73697" y="176445"/>
            <a:ext cx="871936" cy="377363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5D7A1C0-94CD-D94F-A99F-21847E542637}"/>
              </a:ext>
            </a:extLst>
          </p:cNvPr>
          <p:cNvSpPr/>
          <p:nvPr/>
        </p:nvSpPr>
        <p:spPr>
          <a:xfrm rot="16200000">
            <a:off x="573338" y="6530279"/>
            <a:ext cx="60959" cy="7970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noProof="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8381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267" b="1" i="0" kern="1000" spc="-93" baseline="0">
          <a:solidFill>
            <a:schemeClr val="tx1"/>
          </a:solidFill>
          <a:latin typeface="Franklin Gothic Demi Cond" panose="020B0706030402020204" pitchFamily="34" charset="0"/>
          <a:ea typeface="Roboto Black" panose="02000000000000000000" pitchFamily="2" charset="0"/>
          <a:cs typeface="Arial" panose="020B0604020202020204" pitchFamily="34" charset="0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90000"/>
        <a:buFont typeface="Wingdings" pitchFamily="2" charset="2"/>
        <a:buChar char="§"/>
        <a:defRPr sz="24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133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SzPct val="90000"/>
        <a:buFont typeface="Wingdings" pitchFamily="2" charset="2"/>
        <a:buChar char="§"/>
        <a:defRPr sz="20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126">
          <p15:clr>
            <a:srgbClr val="F26B43"/>
          </p15:clr>
        </p15:guide>
        <p15:guide id="3" pos="5602">
          <p15:clr>
            <a:srgbClr val="F26B43"/>
          </p15:clr>
        </p15:guide>
        <p15:guide id="4" pos="2880">
          <p15:clr>
            <a:srgbClr val="F26B43"/>
          </p15:clr>
        </p15:guide>
        <p15:guide id="5" orient="horz" pos="123">
          <p15:clr>
            <a:srgbClr val="F26B43"/>
          </p15:clr>
        </p15:guide>
        <p15:guide id="6" orient="horz" pos="3117">
          <p15:clr>
            <a:srgbClr val="F26B43"/>
          </p15:clr>
        </p15:guide>
        <p15:guide id="7" pos="570">
          <p15:clr>
            <a:srgbClr val="F26B43"/>
          </p15:clr>
        </p15:guide>
        <p15:guide id="8" pos="1155">
          <p15:clr>
            <a:srgbClr val="F26B43"/>
          </p15:clr>
        </p15:guide>
        <p15:guide id="9" pos="1728">
          <p15:clr>
            <a:srgbClr val="F26B43"/>
          </p15:clr>
        </p15:guide>
        <p15:guide id="10" pos="2304">
          <p15:clr>
            <a:srgbClr val="F26B43"/>
          </p15:clr>
        </p15:guide>
        <p15:guide id="11" pos="3456">
          <p15:clr>
            <a:srgbClr val="F26B43"/>
          </p15:clr>
        </p15:guide>
        <p15:guide id="12" pos="4035">
          <p15:clr>
            <a:srgbClr val="F26B43"/>
          </p15:clr>
        </p15:guide>
        <p15:guide id="13" pos="4608">
          <p15:clr>
            <a:srgbClr val="F26B43"/>
          </p15:clr>
        </p15:guide>
        <p15:guide id="14" pos="5180">
          <p15:clr>
            <a:srgbClr val="F26B43"/>
          </p15:clr>
        </p15:guide>
        <p15:guide id="15" orient="horz" pos="490">
          <p15:clr>
            <a:srgbClr val="F26B43"/>
          </p15:clr>
        </p15:guide>
        <p15:guide id="16" orient="horz" pos="985">
          <p15:clr>
            <a:srgbClr val="F26B43"/>
          </p15:clr>
        </p15:guide>
        <p15:guide id="17" orient="horz" pos="1475">
          <p15:clr>
            <a:srgbClr val="F26B43"/>
          </p15:clr>
        </p15:guide>
        <p15:guide id="18" orient="horz" pos="1962">
          <p15:clr>
            <a:srgbClr val="F26B43"/>
          </p15:clr>
        </p15:guide>
        <p15:guide id="19" orient="horz" pos="2458">
          <p15:clr>
            <a:srgbClr val="F26B43"/>
          </p15:clr>
        </p15:guide>
        <p15:guide id="20" orient="horz" pos="2950">
          <p15:clr>
            <a:srgbClr val="F26B43"/>
          </p15:clr>
        </p15:guide>
        <p15:guide id="21" pos="5437">
          <p15:clr>
            <a:srgbClr val="F26B43"/>
          </p15:clr>
        </p15:guide>
        <p15:guide id="22" orient="horz">
          <p15:clr>
            <a:srgbClr val="F26B43"/>
          </p15:clr>
        </p15:guide>
        <p15:guide id="23" pos="5760">
          <p15:clr>
            <a:srgbClr val="F26B43"/>
          </p15:clr>
        </p15:guide>
        <p15:guide id="24" orient="horz" pos="3240">
          <p15:clr>
            <a:srgbClr val="F26B43"/>
          </p15:clr>
        </p15:guide>
        <p15:guide id="25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jpe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55A5C923-5A79-224D-A6A6-8267C64759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40752" y="226121"/>
            <a:ext cx="3651249" cy="3117849"/>
          </a:xfrm>
        </p:spPr>
        <p:txBody>
          <a:bodyPr>
            <a:normAutofit/>
          </a:bodyPr>
          <a:lstStyle/>
          <a:p>
            <a:r>
              <a:rPr lang="en-US" dirty="0"/>
              <a:t>Exercise session #3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18A3154D-FCB0-A34B-BBBC-167C625558E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0066" y="5920353"/>
            <a:ext cx="1256025" cy="677300"/>
          </a:xfrm>
        </p:spPr>
        <p:txBody>
          <a:bodyPr/>
          <a:lstStyle/>
          <a:p>
            <a:r>
              <a:rPr lang="fr-FR" dirty="0"/>
              <a:t>Sept. 26, 2024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1465E36-B2AC-C04C-9F26-F8D22A89B2DE}"/>
              </a:ext>
            </a:extLst>
          </p:cNvPr>
          <p:cNvSpPr txBox="1"/>
          <p:nvPr/>
        </p:nvSpPr>
        <p:spPr>
          <a:xfrm>
            <a:off x="738078" y="2461676"/>
            <a:ext cx="6769100" cy="1733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/>
            <a:r>
              <a:rPr lang="en-CH" sz="5333" b="1" dirty="0">
                <a:solidFill>
                  <a:srgbClr val="413C3A"/>
                </a:solidFill>
                <a:latin typeface="Arial"/>
              </a:rPr>
              <a:t>Science of </a:t>
            </a:r>
          </a:p>
          <a:p>
            <a:pPr algn="ctr" defTabSz="914377"/>
            <a:r>
              <a:rPr lang="en-CH" sz="5333" b="1" dirty="0">
                <a:solidFill>
                  <a:srgbClr val="413C3A"/>
                </a:solidFill>
                <a:latin typeface="Arial"/>
              </a:rPr>
              <a:t>Climate Change</a:t>
            </a:r>
          </a:p>
        </p:txBody>
      </p:sp>
    </p:spTree>
    <p:extLst>
      <p:ext uri="{BB962C8B-B14F-4D97-AF65-F5344CB8AC3E}">
        <p14:creationId xmlns:p14="http://schemas.microsoft.com/office/powerpoint/2010/main" val="27238753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0ADC9092-B8AD-9448-9690-13D94442A1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Definitions</a:t>
            </a:r>
            <a:br>
              <a:rPr lang="en-US" dirty="0"/>
            </a:br>
            <a:endParaRPr lang="en-US" sz="2400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5C95DC5-778C-474A-AD7D-E5E2435C9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10</a:t>
            </a:fld>
            <a:endParaRPr lang="fr-FR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325D118-E710-9A4F-A2D3-67E70518ABC5}"/>
              </a:ext>
            </a:extLst>
          </p:cNvPr>
          <p:cNvSpPr/>
          <p:nvPr/>
        </p:nvSpPr>
        <p:spPr>
          <a:xfrm>
            <a:off x="409185" y="6371572"/>
            <a:ext cx="392481" cy="3089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240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8A3D2805-C0B5-5648-98C6-3D7B5A04BC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6501" y="1458617"/>
            <a:ext cx="10301817" cy="5221931"/>
          </a:xfrm>
        </p:spPr>
        <p:txBody>
          <a:bodyPr>
            <a:normAutofit lnSpcReduction="10000"/>
          </a:bodyPr>
          <a:lstStyle/>
          <a:p>
            <a:r>
              <a:rPr lang="en-CH" b="1" dirty="0"/>
              <a:t>Atmospheric lifetime</a:t>
            </a:r>
            <a:r>
              <a:rPr lang="en-CH" dirty="0"/>
              <a:t>: average time</a:t>
            </a:r>
            <a:r>
              <a:rPr lang="en-GB" dirty="0"/>
              <a:t> </a:t>
            </a:r>
            <a:r>
              <a:rPr lang="en-CH" dirty="0"/>
              <a:t>that a molecule of X remains in</a:t>
            </a:r>
            <a:r>
              <a:rPr lang="en-GB" dirty="0"/>
              <a:t> t</a:t>
            </a:r>
            <a:r>
              <a:rPr lang="en-CH" dirty="0"/>
              <a:t>he atmosphere</a:t>
            </a:r>
            <a:r>
              <a:rPr lang="en-GB" dirty="0"/>
              <a:t> </a:t>
            </a:r>
            <a:r>
              <a:rPr lang="en-GB" sz="1600" dirty="0"/>
              <a:t>(e-fold reduction) </a:t>
            </a:r>
            <a:endParaRPr lang="en-CH" dirty="0"/>
          </a:p>
          <a:p>
            <a:endParaRPr lang="en-CH" dirty="0">
              <a:highlight>
                <a:srgbClr val="FFFF00"/>
              </a:highlight>
            </a:endParaRPr>
          </a:p>
          <a:p>
            <a:endParaRPr lang="en-CH" dirty="0">
              <a:highlight>
                <a:srgbClr val="FFFF00"/>
              </a:highlight>
            </a:endParaRPr>
          </a:p>
          <a:p>
            <a:endParaRPr lang="en-CH" dirty="0">
              <a:highlight>
                <a:srgbClr val="FFFF00"/>
              </a:highlight>
            </a:endParaRPr>
          </a:p>
          <a:p>
            <a:endParaRPr lang="en-CH" dirty="0">
              <a:highlight>
                <a:srgbClr val="FFFF00"/>
              </a:highlight>
            </a:endParaRPr>
          </a:p>
          <a:p>
            <a:endParaRPr lang="en-CH" dirty="0">
              <a:highlight>
                <a:srgbClr val="FFFF00"/>
              </a:highlight>
            </a:endParaRPr>
          </a:p>
          <a:p>
            <a:endParaRPr lang="en-CH" dirty="0">
              <a:highlight>
                <a:srgbClr val="FFFF00"/>
              </a:highlight>
            </a:endParaRPr>
          </a:p>
          <a:p>
            <a:endParaRPr lang="en-CH" dirty="0">
              <a:highlight>
                <a:srgbClr val="FFFF00"/>
              </a:highlight>
            </a:endParaRPr>
          </a:p>
          <a:p>
            <a:endParaRPr lang="en-CH" dirty="0">
              <a:highlight>
                <a:srgbClr val="FFFF00"/>
              </a:highlight>
            </a:endParaRPr>
          </a:p>
          <a:p>
            <a:pPr marL="0" indent="0">
              <a:buNone/>
            </a:pPr>
            <a:endParaRPr lang="en-CH" dirty="0">
              <a:highlight>
                <a:srgbClr val="FFFF00"/>
              </a:highlight>
            </a:endParaRPr>
          </a:p>
          <a:p>
            <a:r>
              <a:rPr lang="en-CH" dirty="0"/>
              <a:t>Atmospheric lifetime of CO</a:t>
            </a:r>
            <a:r>
              <a:rPr lang="en-CH" baseline="-25000" dirty="0"/>
              <a:t>2</a:t>
            </a:r>
            <a:r>
              <a:rPr lang="en-CH" dirty="0"/>
              <a:t>: decades to centuries</a:t>
            </a:r>
          </a:p>
          <a:p>
            <a:pPr marL="0" indent="0">
              <a:buNone/>
            </a:pPr>
            <a:endParaRPr lang="en-CH" dirty="0">
              <a:highlight>
                <a:srgbClr val="FFFF00"/>
              </a:highlight>
            </a:endParaRPr>
          </a:p>
          <a:p>
            <a:endParaRPr lang="en-CH" dirty="0"/>
          </a:p>
        </p:txBody>
      </p:sp>
      <p:pic>
        <p:nvPicPr>
          <p:cNvPr id="9218" name="Picture 2" descr="The Carbon Budget — Living Beyond Our Means – Egede-Nissen.com">
            <a:extLst>
              <a:ext uri="{FF2B5EF4-FFF2-40B4-BE49-F238E27FC236}">
                <a16:creationId xmlns:a16="http://schemas.microsoft.com/office/drawing/2014/main" id="{B45A6E64-A63C-3C4F-86EA-A8173BE6B5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184" y="2585245"/>
            <a:ext cx="6248261" cy="2930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2D50330-7845-CF4A-A499-F2873ED6D93A}"/>
                  </a:ext>
                </a:extLst>
              </p:cNvPr>
              <p:cNvSpPr txBox="1"/>
              <p:nvPr/>
            </p:nvSpPr>
            <p:spPr>
              <a:xfrm>
                <a:off x="7291622" y="5160861"/>
                <a:ext cx="4772717" cy="7083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𝑙𝑖𝑓𝑒𝑡𝑖𝑚𝑒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𝝉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𝑚𝑎𝑠𝑠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𝑜𝑓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𝑖𝑛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𝑡h𝑒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𝑏𝑜𝑥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</m:den>
                      </m:f>
                    </m:oMath>
                  </m:oMathPara>
                </a14:m>
                <a:endParaRPr lang="en-CH" sz="24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2D50330-7845-CF4A-A499-F2873ED6D9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1622" y="5160861"/>
                <a:ext cx="4772717" cy="70833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" name="Group 19">
            <a:extLst>
              <a:ext uri="{FF2B5EF4-FFF2-40B4-BE49-F238E27FC236}">
                <a16:creationId xmlns:a16="http://schemas.microsoft.com/office/drawing/2014/main" id="{3B3B1B2E-453E-2E41-A6E0-8BB5B6ABB68D}"/>
              </a:ext>
            </a:extLst>
          </p:cNvPr>
          <p:cNvGrpSpPr/>
          <p:nvPr/>
        </p:nvGrpSpPr>
        <p:grpSpPr>
          <a:xfrm>
            <a:off x="6727548" y="2035983"/>
            <a:ext cx="4855925" cy="2870528"/>
            <a:chOff x="5045661" y="1749623"/>
            <a:chExt cx="3641944" cy="2152896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8F49A65C-84EB-7448-A34E-7F712235B096}"/>
                </a:ext>
              </a:extLst>
            </p:cNvPr>
            <p:cNvGrpSpPr/>
            <p:nvPr/>
          </p:nvGrpSpPr>
          <p:grpSpPr>
            <a:xfrm>
              <a:off x="5045661" y="1749623"/>
              <a:ext cx="3641944" cy="1644253"/>
              <a:chOff x="5034327" y="2248420"/>
              <a:chExt cx="3641944" cy="1644253"/>
            </a:xfrm>
          </p:grpSpPr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D56B9FBE-62C9-5E4C-B666-D8FEF1BD09A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034327" y="2248420"/>
                <a:ext cx="3641944" cy="1644253"/>
              </a:xfrm>
              <a:prstGeom prst="rect">
                <a:avLst/>
              </a:prstGeom>
            </p:spPr>
          </p:pic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82F9E518-09FE-EE49-9ACB-9412DC8C1E1C}"/>
                  </a:ext>
                </a:extLst>
              </p:cNvPr>
              <p:cNvSpPr/>
              <p:nvPr/>
            </p:nvSpPr>
            <p:spPr>
              <a:xfrm>
                <a:off x="5034327" y="3037700"/>
                <a:ext cx="652489" cy="3881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 sz="2400"/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A084E515-0B3A-BD4A-A1E2-1605E0D62CC0}"/>
                  </a:ext>
                </a:extLst>
              </p:cNvPr>
              <p:cNvSpPr/>
              <p:nvPr/>
            </p:nvSpPr>
            <p:spPr>
              <a:xfrm>
                <a:off x="7823456" y="2952106"/>
                <a:ext cx="756873" cy="3881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 sz="2400"/>
              </a:p>
            </p:txBody>
          </p:sp>
        </p:grp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930ECF4-3DDF-E944-BF87-6DD9BA246565}"/>
                </a:ext>
              </a:extLst>
            </p:cNvPr>
            <p:cNvSpPr/>
            <p:nvPr/>
          </p:nvSpPr>
          <p:spPr>
            <a:xfrm>
              <a:off x="6839794" y="3346909"/>
              <a:ext cx="1173639" cy="19240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1067" i="1" dirty="0"/>
                <a:t>e.g., v</a:t>
              </a:r>
              <a:r>
                <a:rPr lang="en-CH" sz="1067" i="1" dirty="0"/>
                <a:t>egetation uptake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5D8D769-A3FD-B845-985F-895D29BB1FDC}"/>
                </a:ext>
              </a:extLst>
            </p:cNvPr>
            <p:cNvSpPr/>
            <p:nvPr/>
          </p:nvSpPr>
          <p:spPr>
            <a:xfrm>
              <a:off x="5567819" y="2066795"/>
              <a:ext cx="1158658" cy="1409178"/>
            </a:xfrm>
            <a:prstGeom prst="rect">
              <a:avLst/>
            </a:prstGeom>
            <a:noFill/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2400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C6B9C66B-291D-5046-A951-A3731C3D0D55}"/>
                </a:ext>
              </a:extLst>
            </p:cNvPr>
            <p:cNvSpPr/>
            <p:nvPr/>
          </p:nvSpPr>
          <p:spPr>
            <a:xfrm>
              <a:off x="6885796" y="2066795"/>
              <a:ext cx="1158658" cy="1602488"/>
            </a:xfrm>
            <a:prstGeom prst="rect">
              <a:avLst/>
            </a:prstGeom>
            <a:noFill/>
            <a:ln w="254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2400">
                <a:solidFill>
                  <a:srgbClr val="92D050"/>
                </a:solidFill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A80D5749-EDA2-D540-BF53-51C3B7C48384}"/>
                </a:ext>
              </a:extLst>
            </p:cNvPr>
            <p:cNvSpPr/>
            <p:nvPr/>
          </p:nvSpPr>
          <p:spPr>
            <a:xfrm>
              <a:off x="5470820" y="3432510"/>
              <a:ext cx="768479" cy="28474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CH" sz="1867" i="1" dirty="0">
                  <a:solidFill>
                    <a:schemeClr val="accent1"/>
                  </a:solidFill>
                </a:rPr>
                <a:t>sources</a:t>
              </a:r>
              <a:endParaRPr lang="en-CH" sz="2400" dirty="0">
                <a:solidFill>
                  <a:schemeClr val="accent1"/>
                </a:solidFill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81337721-0511-ED4A-8600-9390FE76F626}"/>
                </a:ext>
              </a:extLst>
            </p:cNvPr>
            <p:cNvSpPr/>
            <p:nvPr/>
          </p:nvSpPr>
          <p:spPr>
            <a:xfrm>
              <a:off x="6784540" y="3617777"/>
              <a:ext cx="548468" cy="28474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CH" sz="1867" i="1" dirty="0">
                  <a:solidFill>
                    <a:srgbClr val="92D050"/>
                  </a:solidFill>
                </a:rPr>
                <a:t>sinks</a:t>
              </a:r>
              <a:endParaRPr lang="en-CH" sz="2400" dirty="0">
                <a:solidFill>
                  <a:srgbClr val="92D050"/>
                </a:solidFill>
              </a:endParaRPr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1C523FE1-AFFE-6F4C-895B-430195BCE899}"/>
              </a:ext>
            </a:extLst>
          </p:cNvPr>
          <p:cNvSpPr/>
          <p:nvPr/>
        </p:nvSpPr>
        <p:spPr>
          <a:xfrm>
            <a:off x="736450" y="2585244"/>
            <a:ext cx="904415" cy="379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H" sz="1867" i="1" dirty="0">
                <a:solidFill>
                  <a:schemeClr val="accent1"/>
                </a:solidFill>
              </a:rPr>
              <a:t>source</a:t>
            </a:r>
            <a:endParaRPr lang="en-CH" sz="2400" dirty="0">
              <a:solidFill>
                <a:schemeClr val="accent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A919F0B-FAED-F140-95F5-D8C494F7290D}"/>
              </a:ext>
            </a:extLst>
          </p:cNvPr>
          <p:cNvSpPr/>
          <p:nvPr/>
        </p:nvSpPr>
        <p:spPr>
          <a:xfrm>
            <a:off x="4372454" y="5160860"/>
            <a:ext cx="611065" cy="379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H" sz="1867" i="1" dirty="0">
                <a:solidFill>
                  <a:srgbClr val="92D050"/>
                </a:solidFill>
              </a:rPr>
              <a:t>sink</a:t>
            </a:r>
            <a:endParaRPr lang="en-CH" sz="2400" dirty="0">
              <a:solidFill>
                <a:srgbClr val="92D050"/>
              </a:solidFill>
            </a:endParaRP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9A4CC139-F2E2-4AAE-B006-63DCD874044D}"/>
              </a:ext>
            </a:extLst>
          </p:cNvPr>
          <p:cNvCxnSpPr>
            <a:cxnSpLocks/>
          </p:cNvCxnSpPr>
          <p:nvPr/>
        </p:nvCxnSpPr>
        <p:spPr>
          <a:xfrm flipH="1" flipV="1">
            <a:off x="10684577" y="5962650"/>
            <a:ext cx="126298" cy="2286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BFEB59C1-E4BE-4CDA-9B75-1B0DC9CA9B8C}"/>
              </a:ext>
            </a:extLst>
          </p:cNvPr>
          <p:cNvSpPr txBox="1"/>
          <p:nvPr/>
        </p:nvSpPr>
        <p:spPr>
          <a:xfrm>
            <a:off x="10321906" y="6181737"/>
            <a:ext cx="1133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/>
              <a:t>e.g. Gt/</a:t>
            </a:r>
            <a:r>
              <a:rPr lang="en-GB" i="1" dirty="0" err="1"/>
              <a:t>yr</a:t>
            </a:r>
            <a:endParaRPr lang="LID4096" i="1" dirty="0"/>
          </a:p>
        </p:txBody>
      </p:sp>
    </p:spTree>
    <p:extLst>
      <p:ext uri="{BB962C8B-B14F-4D97-AF65-F5344CB8AC3E}">
        <p14:creationId xmlns:p14="http://schemas.microsoft.com/office/powerpoint/2010/main" val="35327171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199E845-41FE-476F-8680-A2213F109D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8125" y="2840593"/>
            <a:ext cx="8470899" cy="2216065"/>
          </a:xfrm>
        </p:spPr>
        <p:txBody>
          <a:bodyPr>
            <a:normAutofit/>
          </a:bodyPr>
          <a:lstStyle/>
          <a:p>
            <a:r>
              <a:rPr lang="en-GB" dirty="0"/>
              <a:t>Recap from lecture</a:t>
            </a:r>
            <a:endParaRPr lang="LID4096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C6386C-DA09-4D42-98D6-6A6AFEE7BE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Speaker </a:t>
            </a:r>
            <a:endParaRPr lang="fr-F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A29578-ED5F-46E1-A739-68E46894C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11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915998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/>
              <a:t>Greenhouse</a:t>
            </a:r>
            <a:r>
              <a:rPr lang="de-CH" dirty="0"/>
              <a:t> </a:t>
            </a:r>
            <a:r>
              <a:rPr lang="de-CH" dirty="0" err="1"/>
              <a:t>effect</a:t>
            </a:r>
            <a:r>
              <a:rPr lang="de-CH" dirty="0"/>
              <a:t> </a:t>
            </a:r>
            <a:endParaRPr lang="fr-CH" dirty="0"/>
          </a:p>
        </p:txBody>
      </p:sp>
      <p:pic>
        <p:nvPicPr>
          <p:cNvPr id="4" name="Picture 2" descr="https://upload.wikimedia.org/wikipedia/commons/7/7c/Atmospheric_Transmission.png">
            <a:extLst>
              <a:ext uri="{FF2B5EF4-FFF2-40B4-BE49-F238E27FC236}">
                <a16:creationId xmlns:a16="http://schemas.microsoft.com/office/drawing/2014/main" id="{C52BFFE2-0D13-0C4D-9FDA-55E67858BDF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349" y="996643"/>
            <a:ext cx="5334345" cy="5378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096000" y="996643"/>
            <a:ext cx="585083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de-CH" sz="1600" dirty="0"/>
              <a:t>Solar </a:t>
            </a:r>
            <a:r>
              <a:rPr lang="de-CH" sz="1600" dirty="0" err="1"/>
              <a:t>radiation</a:t>
            </a:r>
            <a:r>
              <a:rPr lang="de-CH" sz="1600" dirty="0"/>
              <a:t> </a:t>
            </a:r>
            <a:r>
              <a:rPr lang="de-CH" sz="1600" dirty="0" err="1"/>
              <a:t>is</a:t>
            </a:r>
            <a:r>
              <a:rPr lang="de-CH" sz="1600" dirty="0"/>
              <a:t> </a:t>
            </a:r>
            <a:r>
              <a:rPr lang="de-CH" sz="1600" dirty="0" err="1"/>
              <a:t>transmitted</a:t>
            </a:r>
            <a:r>
              <a:rPr lang="de-CH" sz="1600" dirty="0"/>
              <a:t> </a:t>
            </a:r>
            <a:r>
              <a:rPr lang="de-CH" sz="1600" dirty="0" err="1"/>
              <a:t>through</a:t>
            </a:r>
            <a:r>
              <a:rPr lang="de-CH" sz="1600" dirty="0"/>
              <a:t> </a:t>
            </a:r>
            <a:r>
              <a:rPr lang="de-CH" sz="1600" dirty="0" err="1"/>
              <a:t>Earth’s</a:t>
            </a:r>
            <a:r>
              <a:rPr lang="de-CH" sz="1600" dirty="0"/>
              <a:t> </a:t>
            </a:r>
            <a:r>
              <a:rPr lang="de-CH" sz="1600" dirty="0" err="1"/>
              <a:t>nearly</a:t>
            </a:r>
            <a:r>
              <a:rPr lang="de-CH" sz="1600" dirty="0"/>
              <a:t> transparent </a:t>
            </a:r>
            <a:r>
              <a:rPr lang="de-CH" sz="1600" dirty="0" err="1"/>
              <a:t>atmosphere</a:t>
            </a:r>
            <a:r>
              <a:rPr lang="de-CH" sz="1600" dirty="0"/>
              <a:t> (transparent </a:t>
            </a:r>
            <a:r>
              <a:rPr lang="de-CH" sz="1600" dirty="0" err="1"/>
              <a:t>to</a:t>
            </a:r>
            <a:r>
              <a:rPr lang="de-CH" sz="1600" dirty="0"/>
              <a:t> </a:t>
            </a:r>
            <a:r>
              <a:rPr lang="de-CH" sz="1600" dirty="0" err="1"/>
              <a:t>shortwave</a:t>
            </a:r>
            <a:r>
              <a:rPr lang="de-CH" sz="1600" dirty="0"/>
              <a:t> </a:t>
            </a:r>
            <a:r>
              <a:rPr lang="de-CH" sz="1600" dirty="0" err="1"/>
              <a:t>radiation</a:t>
            </a:r>
            <a:r>
              <a:rPr lang="de-CH" sz="1600" dirty="0"/>
              <a:t>). </a:t>
            </a:r>
          </a:p>
          <a:p>
            <a:pPr marL="342900" indent="-342900">
              <a:buAutoNum type="arabicPeriod"/>
            </a:pPr>
            <a:r>
              <a:rPr lang="de-CH" sz="1600" dirty="0" err="1"/>
              <a:t>Earth’s</a:t>
            </a:r>
            <a:r>
              <a:rPr lang="de-CH" sz="1600" dirty="0"/>
              <a:t> </a:t>
            </a:r>
            <a:r>
              <a:rPr lang="de-CH" sz="1600" dirty="0" err="1"/>
              <a:t>surface</a:t>
            </a:r>
            <a:r>
              <a:rPr lang="de-CH" sz="1600" dirty="0"/>
              <a:t> </a:t>
            </a:r>
            <a:r>
              <a:rPr lang="de-CH" sz="1600" dirty="0" err="1"/>
              <a:t>absorbs</a:t>
            </a:r>
            <a:r>
              <a:rPr lang="de-CH" sz="1600" dirty="0"/>
              <a:t> </a:t>
            </a:r>
            <a:r>
              <a:rPr lang="de-CH" sz="1600" dirty="0" err="1"/>
              <a:t>the</a:t>
            </a:r>
            <a:r>
              <a:rPr lang="de-CH" sz="1600" dirty="0"/>
              <a:t> solar </a:t>
            </a:r>
            <a:r>
              <a:rPr lang="de-CH" sz="1600" dirty="0" err="1"/>
              <a:t>radiation</a:t>
            </a:r>
            <a:r>
              <a:rPr lang="de-CH" sz="1600" dirty="0"/>
              <a:t> and </a:t>
            </a:r>
            <a:r>
              <a:rPr lang="de-CH" sz="1600" dirty="0" err="1"/>
              <a:t>warms</a:t>
            </a:r>
            <a:r>
              <a:rPr lang="de-CH" sz="1600" dirty="0"/>
              <a:t>. </a:t>
            </a:r>
          </a:p>
          <a:p>
            <a:pPr marL="342900" indent="-342900">
              <a:buAutoNum type="arabicPeriod"/>
            </a:pPr>
            <a:r>
              <a:rPr lang="de-CH" sz="1600" dirty="0"/>
              <a:t>The Earth </a:t>
            </a:r>
            <a:r>
              <a:rPr lang="de-CH" sz="1600" dirty="0" err="1"/>
              <a:t>emits</a:t>
            </a:r>
            <a:r>
              <a:rPr lang="de-CH" sz="1600" dirty="0"/>
              <a:t> thermal IR </a:t>
            </a:r>
            <a:r>
              <a:rPr lang="de-CH" sz="1600" dirty="0" err="1"/>
              <a:t>radiation</a:t>
            </a:r>
            <a:r>
              <a:rPr lang="de-CH" sz="1600" dirty="0"/>
              <a:t> (</a:t>
            </a:r>
            <a:r>
              <a:rPr lang="de-CH" sz="1600" dirty="0" err="1"/>
              <a:t>blackbody</a:t>
            </a:r>
            <a:r>
              <a:rPr lang="de-CH" sz="1600" dirty="0"/>
              <a:t> </a:t>
            </a:r>
            <a:r>
              <a:rPr lang="de-CH" sz="1600" dirty="0" err="1"/>
              <a:t>radiation</a:t>
            </a:r>
            <a:r>
              <a:rPr lang="de-CH" sz="1600" dirty="0"/>
              <a:t>).</a:t>
            </a:r>
          </a:p>
          <a:p>
            <a:pPr marL="342900" indent="-342900">
              <a:buAutoNum type="arabicPeriod"/>
            </a:pPr>
            <a:r>
              <a:rPr lang="de-CH" sz="1600" dirty="0"/>
              <a:t>The </a:t>
            </a:r>
            <a:r>
              <a:rPr lang="de-CH" sz="1600" dirty="0" err="1"/>
              <a:t>atmosphere</a:t>
            </a:r>
            <a:r>
              <a:rPr lang="de-CH" sz="1600" dirty="0"/>
              <a:t> </a:t>
            </a:r>
            <a:r>
              <a:rPr lang="de-CH" sz="1600" dirty="0" err="1"/>
              <a:t>is</a:t>
            </a:r>
            <a:r>
              <a:rPr lang="de-CH" sz="1600" dirty="0"/>
              <a:t> </a:t>
            </a:r>
            <a:r>
              <a:rPr lang="de-CH" sz="1600" dirty="0" err="1"/>
              <a:t>much</a:t>
            </a:r>
            <a:r>
              <a:rPr lang="de-CH" sz="1600" dirty="0"/>
              <a:t> </a:t>
            </a:r>
            <a:r>
              <a:rPr lang="de-CH" sz="1600" dirty="0" err="1"/>
              <a:t>less</a:t>
            </a:r>
            <a:r>
              <a:rPr lang="de-CH" sz="1600" dirty="0"/>
              <a:t> transparent </a:t>
            </a:r>
            <a:r>
              <a:rPr lang="de-CH" sz="1600" dirty="0" err="1"/>
              <a:t>to</a:t>
            </a:r>
            <a:r>
              <a:rPr lang="de-CH" sz="1600" dirty="0"/>
              <a:t> thermal </a:t>
            </a:r>
            <a:r>
              <a:rPr lang="de-CH" sz="1600" dirty="0" err="1"/>
              <a:t>infrared</a:t>
            </a:r>
            <a:r>
              <a:rPr lang="de-CH" sz="1600" dirty="0"/>
              <a:t> </a:t>
            </a:r>
            <a:r>
              <a:rPr lang="de-CH" sz="1600" dirty="0" err="1"/>
              <a:t>radiation</a:t>
            </a:r>
            <a:r>
              <a:rPr lang="de-CH" sz="1600" dirty="0"/>
              <a:t> and </a:t>
            </a:r>
            <a:r>
              <a:rPr lang="de-CH" sz="1600" dirty="0" err="1"/>
              <a:t>absorbs</a:t>
            </a:r>
            <a:r>
              <a:rPr lang="de-CH" sz="1600" dirty="0"/>
              <a:t> it. </a:t>
            </a:r>
          </a:p>
          <a:p>
            <a:pPr marL="342900" indent="-342900">
              <a:buAutoNum type="arabicPeriod"/>
            </a:pPr>
            <a:r>
              <a:rPr lang="de-CH" sz="1600" dirty="0"/>
              <a:t>The </a:t>
            </a:r>
            <a:r>
              <a:rPr lang="de-CH" sz="1600" dirty="0" err="1"/>
              <a:t>absorbed</a:t>
            </a:r>
            <a:r>
              <a:rPr lang="de-CH" sz="1600" dirty="0"/>
              <a:t> </a:t>
            </a:r>
            <a:r>
              <a:rPr lang="de-CH" sz="1600" dirty="0" err="1"/>
              <a:t>radiation</a:t>
            </a:r>
            <a:r>
              <a:rPr lang="de-CH" sz="1600" dirty="0"/>
              <a:t> </a:t>
            </a:r>
            <a:r>
              <a:rPr lang="de-CH" sz="1600" dirty="0" err="1"/>
              <a:t>leads</a:t>
            </a:r>
            <a:r>
              <a:rPr lang="de-CH" sz="1600" dirty="0"/>
              <a:t> </a:t>
            </a:r>
            <a:r>
              <a:rPr lang="de-CH" sz="1600" dirty="0" err="1"/>
              <a:t>to</a:t>
            </a:r>
            <a:r>
              <a:rPr lang="de-CH" sz="1600" dirty="0"/>
              <a:t> </a:t>
            </a:r>
            <a:r>
              <a:rPr lang="de-CH" sz="1600" dirty="0" err="1"/>
              <a:t>warming</a:t>
            </a:r>
            <a:r>
              <a:rPr lang="de-CH" sz="1600" dirty="0"/>
              <a:t> </a:t>
            </a:r>
            <a:r>
              <a:rPr lang="de-CH" sz="1600" dirty="0" err="1"/>
              <a:t>of</a:t>
            </a:r>
            <a:r>
              <a:rPr lang="de-CH" sz="1600" dirty="0"/>
              <a:t> </a:t>
            </a:r>
            <a:r>
              <a:rPr lang="de-CH" sz="1600" dirty="0" err="1"/>
              <a:t>the</a:t>
            </a:r>
            <a:r>
              <a:rPr lang="de-CH" sz="1600" dirty="0"/>
              <a:t> </a:t>
            </a:r>
            <a:r>
              <a:rPr lang="de-CH" sz="1600" dirty="0" err="1"/>
              <a:t>atmosphere</a:t>
            </a:r>
            <a:r>
              <a:rPr lang="de-CH" sz="1600" dirty="0"/>
              <a:t>, </a:t>
            </a:r>
            <a:r>
              <a:rPr lang="de-CH" sz="1600" dirty="0" err="1"/>
              <a:t>which</a:t>
            </a:r>
            <a:r>
              <a:rPr lang="de-CH" sz="1600" dirty="0"/>
              <a:t> in turn </a:t>
            </a:r>
            <a:r>
              <a:rPr lang="de-CH" sz="1600" dirty="0" err="1"/>
              <a:t>emits</a:t>
            </a:r>
            <a:r>
              <a:rPr lang="de-CH" sz="1600" dirty="0"/>
              <a:t> thermal IR </a:t>
            </a:r>
            <a:r>
              <a:rPr lang="de-CH" sz="1600" dirty="0" err="1"/>
              <a:t>radiation</a:t>
            </a:r>
            <a:r>
              <a:rPr lang="de-CH" sz="1600" dirty="0"/>
              <a:t> in all </a:t>
            </a:r>
            <a:r>
              <a:rPr lang="de-CH" sz="1600" dirty="0" err="1"/>
              <a:t>directions</a:t>
            </a:r>
            <a:r>
              <a:rPr lang="de-CH" sz="1600" dirty="0"/>
              <a:t>, but also </a:t>
            </a:r>
            <a:r>
              <a:rPr lang="de-CH" sz="1600" dirty="0" err="1"/>
              <a:t>partly</a:t>
            </a:r>
            <a:r>
              <a:rPr lang="de-CH" sz="1600" dirty="0"/>
              <a:t> </a:t>
            </a:r>
            <a:r>
              <a:rPr lang="de-CH" sz="1600" dirty="0" err="1"/>
              <a:t>downwards</a:t>
            </a:r>
            <a:r>
              <a:rPr lang="de-CH" sz="1600" dirty="0"/>
              <a:t>. </a:t>
            </a:r>
          </a:p>
          <a:p>
            <a:pPr marL="342900" indent="-342900">
              <a:buAutoNum type="arabicPeriod"/>
            </a:pPr>
            <a:r>
              <a:rPr lang="de-CH" sz="1600" dirty="0"/>
              <a:t>So </a:t>
            </a:r>
            <a:r>
              <a:rPr lang="de-CH" sz="1600" dirty="0" err="1"/>
              <a:t>the</a:t>
            </a:r>
            <a:r>
              <a:rPr lang="de-CH" sz="1600" dirty="0"/>
              <a:t> </a:t>
            </a:r>
            <a:r>
              <a:rPr lang="de-CH" sz="1600" dirty="0" err="1"/>
              <a:t>net</a:t>
            </a:r>
            <a:r>
              <a:rPr lang="de-CH" sz="1600" dirty="0"/>
              <a:t> thermal IR </a:t>
            </a:r>
            <a:r>
              <a:rPr lang="de-CH" sz="1600" dirty="0" err="1"/>
              <a:t>flux</a:t>
            </a:r>
            <a:r>
              <a:rPr lang="de-CH" sz="1600" dirty="0"/>
              <a:t> </a:t>
            </a:r>
            <a:r>
              <a:rPr lang="de-CH" sz="1600" dirty="0" err="1"/>
              <a:t>from</a:t>
            </a:r>
            <a:r>
              <a:rPr lang="de-CH" sz="1600" dirty="0"/>
              <a:t> </a:t>
            </a:r>
            <a:r>
              <a:rPr lang="de-CH" sz="1600" dirty="0" err="1"/>
              <a:t>the</a:t>
            </a:r>
            <a:r>
              <a:rPr lang="de-CH" sz="1600" dirty="0"/>
              <a:t> Earth (</a:t>
            </a:r>
            <a:r>
              <a:rPr lang="de-CH" sz="1600" dirty="0" err="1"/>
              <a:t>as</a:t>
            </a:r>
            <a:r>
              <a:rPr lang="de-CH" sz="1600" dirty="0"/>
              <a:t> </a:t>
            </a:r>
            <a:r>
              <a:rPr lang="de-CH" sz="1600" dirty="0" err="1"/>
              <a:t>blackbody</a:t>
            </a:r>
            <a:r>
              <a:rPr lang="de-CH" sz="1600" dirty="0"/>
              <a:t>) </a:t>
            </a:r>
            <a:r>
              <a:rPr lang="de-CH" sz="1600" dirty="0" err="1"/>
              <a:t>to</a:t>
            </a:r>
            <a:r>
              <a:rPr lang="de-CH" sz="1600" dirty="0"/>
              <a:t> </a:t>
            </a:r>
            <a:r>
              <a:rPr lang="de-CH" sz="1600" dirty="0" err="1"/>
              <a:t>space</a:t>
            </a:r>
            <a:r>
              <a:rPr lang="de-CH" sz="1600" dirty="0"/>
              <a:t> </a:t>
            </a:r>
            <a:r>
              <a:rPr lang="de-CH" sz="1600" dirty="0" err="1"/>
              <a:t>is</a:t>
            </a:r>
            <a:r>
              <a:rPr lang="de-CH" sz="1600" dirty="0"/>
              <a:t> </a:t>
            </a:r>
            <a:r>
              <a:rPr lang="de-CH" sz="1600" dirty="0" err="1"/>
              <a:t>greatly</a:t>
            </a:r>
            <a:r>
              <a:rPr lang="de-CH" sz="1600" dirty="0"/>
              <a:t> </a:t>
            </a:r>
            <a:r>
              <a:rPr lang="de-CH" sz="1600" dirty="0" err="1"/>
              <a:t>recuded</a:t>
            </a:r>
            <a:r>
              <a:rPr lang="de-CH" sz="1600" dirty="0"/>
              <a:t>. This diminishes the radiative cooling of the Earth’s surface and leads to surface warming. </a:t>
            </a:r>
            <a:br>
              <a:rPr lang="de-CH" sz="1600" dirty="0"/>
            </a:br>
            <a:endParaRPr lang="de-CH" sz="1600" dirty="0"/>
          </a:p>
        </p:txBody>
      </p:sp>
      <p:pic>
        <p:nvPicPr>
          <p:cNvPr id="6" name="Content Placeholder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7" t="63346" r="7608"/>
          <a:stretch/>
        </p:blipFill>
        <p:spPr>
          <a:xfrm>
            <a:off x="6096000" y="4713768"/>
            <a:ext cx="5711036" cy="1661152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03418-132E-4FD2-B81E-AF30B41FD245}" type="slidenum">
              <a:rPr lang="fr-CH" smtClean="0"/>
              <a:t>12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8779213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942"/>
          <a:stretch/>
        </p:blipFill>
        <p:spPr>
          <a:xfrm>
            <a:off x="2299805" y="1461939"/>
            <a:ext cx="7857381" cy="4729946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06500" y="174710"/>
            <a:ext cx="8464273" cy="1430337"/>
          </a:xfrm>
        </p:spPr>
        <p:txBody>
          <a:bodyPr/>
          <a:lstStyle/>
          <a:p>
            <a:r>
              <a:rPr lang="de-CH" dirty="0" err="1"/>
              <a:t>Convective</a:t>
            </a:r>
            <a:r>
              <a:rPr lang="de-CH" dirty="0"/>
              <a:t> - </a:t>
            </a:r>
            <a:r>
              <a:rPr lang="de-CH" dirty="0" err="1"/>
              <a:t>radiative</a:t>
            </a:r>
            <a:r>
              <a:rPr lang="de-CH" dirty="0"/>
              <a:t> </a:t>
            </a:r>
            <a:r>
              <a:rPr lang="de-CH" dirty="0" err="1"/>
              <a:t>equilibrium</a:t>
            </a:r>
            <a:r>
              <a:rPr lang="de-CH" dirty="0"/>
              <a:t> </a:t>
            </a:r>
            <a:endParaRPr lang="fr-CH" dirty="0"/>
          </a:p>
        </p:txBody>
      </p:sp>
      <p:sp>
        <p:nvSpPr>
          <p:cNvPr id="8" name="Rectangle 7"/>
          <p:cNvSpPr/>
          <p:nvPr/>
        </p:nvSpPr>
        <p:spPr>
          <a:xfrm>
            <a:off x="921026" y="6350169"/>
            <a:ext cx="1127097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1200" cap="none" spc="0" normalizeH="0" baseline="0" noProof="0" dirty="0" err="1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Catling</a:t>
            </a: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D., &amp; </a:t>
            </a:r>
            <a:r>
              <a:rPr kumimoji="0" lang="en-US" sz="1350" b="0" i="0" u="none" strike="noStrike" kern="1200" cap="none" spc="0" normalizeH="0" baseline="0" noProof="0" dirty="0" err="1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Kasting</a:t>
            </a: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J. (2017). Principles of Planetary Atmospheres. In </a:t>
            </a:r>
            <a:r>
              <a:rPr kumimoji="0" lang="en-US" sz="1350" b="0" i="1" u="none" strike="noStrike" kern="1200" cap="none" spc="0" normalizeH="0" baseline="0" noProof="0" dirty="0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Atmospheric Evolution on Inhabited and Lifeless Worlds</a:t>
            </a: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(pp. 1-168). Cambridge: Cambridge University Press. Wallace and Hobbs, 2006, Ch. 4.3.6</a:t>
            </a:r>
            <a:endParaRPr kumimoji="0" lang="fr-CH" sz="1350" b="0" i="0" u="none" strike="noStrike" kern="1200" cap="none" spc="0" normalizeH="0" baseline="0" noProof="0" dirty="0">
              <a:ln>
                <a:noFill/>
              </a:ln>
              <a:solidFill>
                <a:srgbClr val="413C3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763078" y="1631851"/>
            <a:ext cx="2226366" cy="7803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H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287001" y="1832003"/>
            <a:ext cx="1789043" cy="2169825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350" b="0" i="0" u="none" strike="noStrike" kern="1200" cap="none" spc="0" normalizeH="0" baseline="0" noProof="0" dirty="0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 </a:t>
            </a:r>
            <a:r>
              <a:rPr kumimoji="0" lang="de-CH" sz="1350" b="0" i="0" u="none" strike="noStrike" kern="1200" cap="none" spc="0" normalizeH="0" baseline="0" noProof="0" dirty="0" err="1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fact</a:t>
            </a:r>
            <a:r>
              <a:rPr kumimoji="0" lang="de-CH" sz="1350" b="0" i="0" u="none" strike="noStrike" kern="1200" cap="none" spc="0" normalizeH="0" baseline="0" noProof="0" dirty="0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</a:t>
            </a:r>
            <a:r>
              <a:rPr kumimoji="0" lang="de-CH" sz="1350" b="0" i="0" u="none" strike="noStrike" kern="1200" cap="none" spc="0" normalizeH="0" baseline="0" noProof="0" dirty="0" err="1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convective</a:t>
            </a:r>
            <a:r>
              <a:rPr kumimoji="0" lang="de-CH" sz="1350" b="0" i="0" u="none" strike="noStrike" kern="1200" cap="none" spc="0" normalizeH="0" baseline="0" noProof="0" dirty="0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de-CH" sz="1350" b="0" i="0" u="none" strike="noStrike" kern="1200" cap="none" spc="0" normalizeH="0" baseline="0" noProof="0" dirty="0" err="1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transport</a:t>
            </a:r>
            <a:r>
              <a:rPr kumimoji="0" lang="de-CH" sz="1350" b="0" i="0" u="none" strike="noStrike" kern="1200" cap="none" spc="0" normalizeH="0" baseline="0" noProof="0" dirty="0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de-CH" sz="1350" b="0" i="0" u="none" strike="noStrike" kern="1200" cap="none" spc="0" normalizeH="0" baseline="0" noProof="0" dirty="0" err="1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of</a:t>
            </a:r>
            <a:r>
              <a:rPr kumimoji="0" lang="de-CH" sz="1350" b="0" i="0" u="none" strike="noStrike" kern="1200" cap="none" spc="0" normalizeH="0" baseline="0" noProof="0" dirty="0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sensible and latent </a:t>
            </a:r>
            <a:r>
              <a:rPr kumimoji="0" lang="de-CH" sz="1350" b="0" i="0" u="none" strike="noStrike" kern="1200" cap="none" spc="0" normalizeH="0" baseline="0" noProof="0" dirty="0" err="1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heat</a:t>
            </a:r>
            <a:r>
              <a:rPr kumimoji="0" lang="de-CH" sz="1350" b="0" i="0" u="none" strike="noStrike" kern="1200" cap="none" spc="0" normalizeH="0" baseline="0" noProof="0" dirty="0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de-CH" sz="1350" b="0" i="0" u="none" strike="noStrike" kern="1200" cap="none" spc="0" normalizeH="0" baseline="0" noProof="0" dirty="0" err="1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of</a:t>
            </a:r>
            <a:r>
              <a:rPr kumimoji="0" lang="de-CH" sz="1350" b="0" i="0" u="none" strike="noStrike" kern="1200" cap="none" spc="0" normalizeH="0" baseline="0" noProof="0" dirty="0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de-CH" sz="1350" b="0" i="0" u="none" strike="noStrike" kern="1200" cap="none" spc="0" normalizeH="0" baseline="0" noProof="0" dirty="0" err="1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water</a:t>
            </a:r>
            <a:r>
              <a:rPr kumimoji="0" lang="de-CH" sz="1350" b="0" i="0" u="none" strike="noStrike" kern="1200" cap="none" spc="0" normalizeH="0" baseline="0" noProof="0" dirty="0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de-CH" sz="1350" b="0" i="0" u="none" strike="noStrike" kern="1200" cap="none" spc="0" normalizeH="0" baseline="0" noProof="0" dirty="0" err="1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vapor</a:t>
            </a:r>
            <a:r>
              <a:rPr kumimoji="0" lang="de-CH" sz="1350" b="0" i="0" u="none" strike="noStrike" kern="1200" cap="none" spc="0" normalizeH="0" baseline="0" noProof="0" dirty="0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de-CH" sz="1350" b="0" i="0" u="none" strike="noStrike" kern="1200" cap="none" spc="0" normalizeH="0" baseline="0" noProof="0" dirty="0" err="1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cools</a:t>
            </a:r>
            <a:r>
              <a:rPr kumimoji="0" lang="de-CH" sz="1350" b="0" i="0" u="none" strike="noStrike" kern="1200" cap="none" spc="0" normalizeH="0" baseline="0" noProof="0" dirty="0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de-CH" sz="1350" b="0" i="0" u="none" strike="noStrike" kern="1200" cap="none" spc="0" normalizeH="0" baseline="0" noProof="0" dirty="0" err="1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the</a:t>
            </a:r>
            <a:r>
              <a:rPr kumimoji="0" lang="de-CH" sz="1350" b="0" i="0" u="none" strike="noStrike" kern="1200" cap="none" spc="0" normalizeH="0" baseline="0" noProof="0" dirty="0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de-CH" sz="1350" b="0" i="0" u="none" strike="noStrike" kern="1200" cap="none" spc="0" normalizeH="0" baseline="0" noProof="0" dirty="0" err="1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surface</a:t>
            </a:r>
            <a:r>
              <a:rPr kumimoji="0" lang="de-CH" sz="1350" b="0" i="0" u="none" strike="noStrike" kern="1200" cap="none" spc="0" normalizeH="0" baseline="0" noProof="0" dirty="0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and </a:t>
            </a:r>
            <a:r>
              <a:rPr kumimoji="0" lang="de-CH" sz="1350" b="0" i="0" u="none" strike="noStrike" kern="1200" cap="none" spc="0" normalizeH="0" baseline="0" noProof="0" dirty="0" err="1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warms</a:t>
            </a:r>
            <a:r>
              <a:rPr kumimoji="0" lang="de-CH" sz="1350" b="0" i="0" u="none" strike="noStrike" kern="1200" cap="none" spc="0" normalizeH="0" baseline="0" noProof="0" dirty="0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de-CH" sz="1350" b="0" i="0" u="none" strike="noStrike" kern="1200" cap="none" spc="0" normalizeH="0" baseline="0" noProof="0" dirty="0" err="1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the</a:t>
            </a:r>
            <a:r>
              <a:rPr kumimoji="0" lang="de-CH" sz="1350" b="0" i="0" u="none" strike="noStrike" kern="1200" cap="none" spc="0" normalizeH="0" baseline="0" noProof="0" dirty="0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de-CH" sz="1350" b="0" i="0" u="none" strike="noStrike" kern="1200" cap="none" spc="0" normalizeH="0" baseline="0" noProof="0" dirty="0" err="1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troposphere</a:t>
            </a:r>
            <a:r>
              <a:rPr kumimoji="0" lang="de-CH" sz="1350" b="0" i="0" u="none" strike="noStrike" kern="1200" cap="none" spc="0" normalizeH="0" baseline="0" noProof="0" dirty="0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and </a:t>
            </a:r>
            <a:r>
              <a:rPr kumimoji="0" lang="de-CH" sz="1350" b="0" i="0" u="none" strike="noStrike" kern="1200" cap="none" spc="0" normalizeH="0" baseline="0" noProof="0" dirty="0" err="1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leads</a:t>
            </a:r>
            <a:r>
              <a:rPr kumimoji="0" lang="de-CH" sz="1350" b="0" i="0" u="none" strike="noStrike" kern="1200" cap="none" spc="0" normalizeH="0" baseline="0" noProof="0" dirty="0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de-CH" sz="1350" b="0" i="0" u="none" strike="noStrike" kern="1200" cap="none" spc="0" normalizeH="0" baseline="0" noProof="0" dirty="0" err="1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to</a:t>
            </a:r>
            <a:r>
              <a:rPr kumimoji="0" lang="de-CH" sz="1350" b="0" i="0" u="none" strike="noStrike" kern="1200" cap="none" spc="0" normalizeH="0" baseline="0" noProof="0" dirty="0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de-CH" sz="1350" b="0" i="0" u="none" strike="noStrike" kern="1200" cap="none" spc="0" normalizeH="0" baseline="0" noProof="0" dirty="0" err="1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the</a:t>
            </a:r>
            <a:r>
              <a:rPr kumimoji="0" lang="de-CH" sz="1350" b="0" i="0" u="none" strike="noStrike" kern="1200" cap="none" spc="0" normalizeH="0" baseline="0" noProof="0" dirty="0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de-CH" sz="1350" b="0" i="0" u="none" strike="noStrike" kern="1200" cap="none" spc="0" normalizeH="0" baseline="0" noProof="0" dirty="0" err="1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observed</a:t>
            </a:r>
            <a:r>
              <a:rPr kumimoji="0" lang="de-CH" sz="1350" b="0" i="0" u="none" strike="noStrike" kern="1200" cap="none" spc="0" normalizeH="0" baseline="0" noProof="0" dirty="0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de-CH" sz="1350" b="0" i="0" u="none" strike="noStrike" kern="1200" cap="none" spc="0" normalizeH="0" baseline="0" noProof="0" dirty="0" err="1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lapse</a:t>
            </a:r>
            <a:r>
              <a:rPr kumimoji="0" lang="de-CH" sz="1350" b="0" i="0" u="none" strike="noStrike" kern="1200" cap="none" spc="0" normalizeH="0" baseline="0" noProof="0" dirty="0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rate </a:t>
            </a:r>
            <a:r>
              <a:rPr kumimoji="0" lang="de-CH" sz="1350" b="0" i="0" u="none" strike="noStrike" kern="1200" cap="none" spc="0" normalizeH="0" baseline="0" noProof="0" dirty="0" err="1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of</a:t>
            </a:r>
            <a:r>
              <a:rPr kumimoji="0" lang="de-CH" sz="1350" b="0" i="0" u="none" strike="noStrike" kern="1200" cap="none" spc="0" normalizeH="0" baseline="0" noProof="0" dirty="0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-6.5 K / km.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9272" y="2222175"/>
            <a:ext cx="2150718" cy="32085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350" b="0" i="0" u="none" strike="noStrike" kern="1200" cap="none" spc="0" normalizeH="0" baseline="0" noProof="0" dirty="0" err="1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Because</a:t>
            </a:r>
            <a:r>
              <a:rPr kumimoji="0" lang="de-CH" sz="1350" b="0" i="0" u="none" strike="noStrike" kern="1200" cap="none" spc="0" normalizeH="0" baseline="0" noProof="0" dirty="0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de-CH" sz="1350" b="0" i="0" u="none" strike="noStrike" kern="1200" cap="none" spc="0" normalizeH="0" baseline="0" noProof="0" dirty="0" err="1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the</a:t>
            </a:r>
            <a:r>
              <a:rPr kumimoji="0" lang="de-CH" sz="1350" b="0" i="0" u="none" strike="noStrike" kern="1200" cap="none" spc="0" normalizeH="0" baseline="0" noProof="0" dirty="0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de-CH" sz="1350" b="0" i="0" u="none" strike="noStrike" kern="1200" cap="none" spc="0" normalizeH="0" baseline="0" noProof="0" dirty="0" err="1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density</a:t>
            </a:r>
            <a:r>
              <a:rPr kumimoji="0" lang="de-CH" sz="1350" b="0" i="0" u="none" strike="noStrike" kern="1200" cap="none" spc="0" normalizeH="0" baseline="0" noProof="0" dirty="0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de-CH" sz="1350" b="0" i="0" u="none" strike="noStrike" kern="1200" cap="none" spc="0" normalizeH="0" baseline="0" noProof="0" dirty="0" err="1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of</a:t>
            </a:r>
            <a:r>
              <a:rPr kumimoji="0" lang="de-CH" sz="1350" b="0" i="0" u="none" strike="noStrike" kern="1200" cap="none" spc="0" normalizeH="0" baseline="0" noProof="0" dirty="0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de-CH" sz="1350" b="0" i="0" u="none" strike="noStrike" kern="1200" cap="none" spc="0" normalizeH="0" baseline="0" noProof="0" dirty="0" err="1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the</a:t>
            </a:r>
            <a:r>
              <a:rPr kumimoji="0" lang="de-CH" sz="1350" b="0" i="0" u="none" strike="noStrike" kern="1200" cap="none" spc="0" normalizeH="0" baseline="0" noProof="0" dirty="0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de-CH" sz="1350" b="0" i="0" u="none" strike="noStrike" kern="1200" cap="none" spc="0" normalizeH="0" baseline="0" noProof="0" dirty="0" err="1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atmosphere</a:t>
            </a:r>
            <a:r>
              <a:rPr kumimoji="0" lang="de-CH" sz="1350" b="0" i="0" u="none" strike="noStrike" kern="1200" cap="none" spc="0" normalizeH="0" baseline="0" noProof="0" dirty="0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de-CH" sz="1350" b="0" i="0" u="none" strike="noStrike" kern="1200" cap="none" spc="0" normalizeH="0" baseline="0" noProof="0" dirty="0" err="1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increases</a:t>
            </a:r>
            <a:r>
              <a:rPr kumimoji="0" lang="de-CH" sz="1350" b="0" i="0" u="none" strike="noStrike" kern="1200" cap="none" spc="0" normalizeH="0" baseline="0" noProof="0" dirty="0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de-CH" sz="1350" b="0" i="0" u="none" strike="noStrike" kern="1200" cap="none" spc="0" normalizeH="0" baseline="0" noProof="0" dirty="0" err="1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close</a:t>
            </a:r>
            <a:r>
              <a:rPr kumimoji="0" lang="de-CH" sz="1350" b="0" i="0" u="none" strike="noStrike" kern="1200" cap="none" spc="0" normalizeH="0" baseline="0" noProof="0" dirty="0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de-CH" sz="1350" b="0" i="0" u="none" strike="noStrike" kern="1200" cap="none" spc="0" normalizeH="0" baseline="0" noProof="0" dirty="0" err="1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to</a:t>
            </a:r>
            <a:r>
              <a:rPr kumimoji="0" lang="de-CH" sz="1350" b="0" i="0" u="none" strike="noStrike" kern="1200" cap="none" spc="0" normalizeH="0" baseline="0" noProof="0" dirty="0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de-CH" sz="1350" b="0" i="0" u="none" strike="noStrike" kern="1200" cap="none" spc="0" normalizeH="0" baseline="0" noProof="0" dirty="0" err="1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the</a:t>
            </a:r>
            <a:r>
              <a:rPr kumimoji="0" lang="de-CH" sz="1350" b="0" i="0" u="none" strike="noStrike" kern="1200" cap="none" spc="0" normalizeH="0" baseline="0" noProof="0" dirty="0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de-CH" sz="1350" b="0" i="0" u="none" strike="noStrike" kern="1200" cap="none" spc="0" normalizeH="0" baseline="0" noProof="0" dirty="0" err="1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surface</a:t>
            </a:r>
            <a:r>
              <a:rPr kumimoji="0" lang="de-CH" sz="1350" b="0" i="0" u="none" strike="noStrike" kern="1200" cap="none" spc="0" normalizeH="0" baseline="0" noProof="0" dirty="0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</a:t>
            </a:r>
            <a:r>
              <a:rPr kumimoji="0" lang="de-CH" sz="1350" b="0" i="0" u="none" strike="noStrike" kern="1200" cap="none" spc="0" normalizeH="0" baseline="0" noProof="0" dirty="0" err="1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the</a:t>
            </a:r>
            <a:r>
              <a:rPr kumimoji="0" lang="de-CH" sz="1350" b="0" i="0" u="none" strike="noStrike" kern="1200" cap="none" spc="0" normalizeH="0" baseline="0" noProof="0" dirty="0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de-CH" sz="1350" b="0" i="0" u="none" strike="noStrike" kern="1200" cap="none" spc="0" normalizeH="0" baseline="0" noProof="0" dirty="0" err="1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layers</a:t>
            </a:r>
            <a:r>
              <a:rPr kumimoji="0" lang="de-CH" sz="1350" b="0" i="0" u="none" strike="noStrike" kern="1200" cap="none" spc="0" normalizeH="0" baseline="0" noProof="0" dirty="0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de-CH" sz="1350" b="0" i="0" u="none" strike="noStrike" kern="1200" cap="none" spc="0" normalizeH="0" baseline="0" noProof="0" dirty="0" err="1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become</a:t>
            </a:r>
            <a:r>
              <a:rPr kumimoji="0" lang="de-CH" sz="1350" b="0" i="0" u="none" strike="noStrike" kern="1200" cap="none" spc="0" normalizeH="0" baseline="0" noProof="0" dirty="0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de-CH" sz="1350" b="0" i="0" u="none" strike="noStrike" kern="1200" cap="none" spc="0" normalizeH="0" baseline="0" noProof="0" dirty="0" err="1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optically</a:t>
            </a:r>
            <a:r>
              <a:rPr kumimoji="0" lang="de-CH" sz="1350" b="0" i="0" u="none" strike="noStrike" kern="1200" cap="none" spc="0" normalizeH="0" baseline="0" noProof="0" dirty="0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de-CH" sz="1350" b="0" i="0" u="none" strike="noStrike" kern="1200" cap="none" spc="0" normalizeH="0" baseline="0" noProof="0" dirty="0" err="1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thicker</a:t>
            </a:r>
            <a:r>
              <a:rPr kumimoji="0" lang="de-CH" sz="1350" b="0" i="0" u="none" strike="noStrike" kern="1200" cap="none" spc="0" normalizeH="0" baseline="0" noProof="0" dirty="0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and </a:t>
            </a:r>
            <a:r>
              <a:rPr kumimoji="0" lang="de-CH" sz="1350" b="0" i="0" u="none" strike="noStrike" kern="1200" cap="none" spc="0" normalizeH="0" baseline="0" noProof="0" dirty="0" err="1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physically</a:t>
            </a:r>
            <a:r>
              <a:rPr kumimoji="0" lang="de-CH" sz="1350" b="0" i="0" u="none" strike="noStrike" kern="1200" cap="none" spc="0" normalizeH="0" baseline="0" noProof="0" dirty="0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de-CH" sz="1350" b="0" i="0" u="none" strike="noStrike" kern="1200" cap="none" spc="0" normalizeH="0" baseline="0" noProof="0" dirty="0" err="1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thinner</a:t>
            </a:r>
            <a:r>
              <a:rPr kumimoji="0" lang="de-CH" sz="1350" b="0" i="0" u="none" strike="noStrike" kern="1200" cap="none" spc="0" normalizeH="0" baseline="0" noProof="0" dirty="0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 </a:t>
            </a:r>
            <a:r>
              <a:rPr kumimoji="0" lang="de-CH" sz="1350" b="0" i="0" u="none" strike="noStrike" kern="1200" cap="none" spc="0" normalizeH="0" baseline="0" noProof="0" dirty="0" err="1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Hence</a:t>
            </a:r>
            <a:r>
              <a:rPr kumimoji="0" lang="de-CH" sz="1350" b="0" i="0" u="none" strike="noStrike" kern="1200" cap="none" spc="0" normalizeH="0" baseline="0" noProof="0" dirty="0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</a:t>
            </a:r>
            <a:r>
              <a:rPr kumimoji="0" lang="de-CH" sz="1350" b="0" i="0" u="none" strike="noStrike" kern="1200" cap="none" spc="0" normalizeH="0" baseline="0" noProof="0" dirty="0" err="1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removing</a:t>
            </a:r>
            <a:r>
              <a:rPr kumimoji="0" lang="de-CH" sz="1350" b="0" i="0" u="none" strike="noStrike" kern="1200" cap="none" spc="0" normalizeH="0" baseline="0" noProof="0" dirty="0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de-CH" sz="1350" b="0" i="0" u="none" strike="noStrike" kern="1200" cap="none" spc="0" normalizeH="0" baseline="0" noProof="0" dirty="0" err="1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heat</a:t>
            </a:r>
            <a:r>
              <a:rPr kumimoji="0" lang="de-CH" sz="1350" b="0" i="0" u="none" strike="noStrike" kern="1200" cap="none" spc="0" normalizeH="0" baseline="0" noProof="0" dirty="0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de-CH" sz="1350" b="0" i="0" u="none" strike="noStrike" kern="1200" cap="none" spc="0" normalizeH="0" baseline="0" noProof="0" dirty="0" err="1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near</a:t>
            </a:r>
            <a:r>
              <a:rPr kumimoji="0" lang="de-CH" sz="1350" b="0" i="0" u="none" strike="noStrike" kern="1200" cap="none" spc="0" normalizeH="0" baseline="0" noProof="0" dirty="0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de-CH" sz="1350" b="0" i="0" u="none" strike="noStrike" kern="1200" cap="none" spc="0" normalizeH="0" baseline="0" noProof="0" dirty="0" err="1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the</a:t>
            </a:r>
            <a:r>
              <a:rPr kumimoji="0" lang="de-CH" sz="1350" b="0" i="0" u="none" strike="noStrike" kern="1200" cap="none" spc="0" normalizeH="0" baseline="0" noProof="0" dirty="0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de-CH" sz="1350" b="0" i="0" u="none" strike="noStrike" kern="1200" cap="none" spc="0" normalizeH="0" baseline="0" noProof="0" dirty="0" err="1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surface</a:t>
            </a:r>
            <a:r>
              <a:rPr kumimoji="0" lang="de-CH" sz="1350" b="0" i="0" u="none" strike="noStrike" kern="1200" cap="none" spc="0" normalizeH="0" baseline="0" noProof="0" dirty="0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de-CH" sz="1350" b="0" i="0" u="none" strike="noStrike" kern="1200" cap="none" spc="0" normalizeH="0" baseline="0" noProof="0" dirty="0" err="1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becomes</a:t>
            </a:r>
            <a:r>
              <a:rPr kumimoji="0" lang="de-CH" sz="1350" b="0" i="0" u="none" strike="noStrike" kern="1200" cap="none" spc="0" normalizeH="0" baseline="0" noProof="0" dirty="0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de-CH" sz="1350" b="0" i="0" u="none" strike="noStrike" kern="1200" cap="none" spc="0" normalizeH="0" baseline="0" noProof="0" dirty="0" err="1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difficult</a:t>
            </a:r>
            <a:r>
              <a:rPr kumimoji="0" lang="de-CH" sz="1350" b="0" i="0" u="none" strike="noStrike" kern="1200" cap="none" spc="0" normalizeH="0" baseline="0" noProof="0" dirty="0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350" b="0" i="0" u="none" strike="noStrike" kern="1200" cap="none" spc="0" normalizeH="0" baseline="0" noProof="0" dirty="0" err="1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If</a:t>
            </a:r>
            <a:r>
              <a:rPr kumimoji="0" lang="de-CH" sz="1350" b="0" i="0" u="none" strike="noStrike" kern="1200" cap="none" spc="0" normalizeH="0" baseline="0" noProof="0" dirty="0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de-CH" sz="1350" b="0" i="0" u="none" strike="noStrike" kern="1200" cap="none" spc="0" normalizeH="0" baseline="0" noProof="0" dirty="0" err="1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only</a:t>
            </a:r>
            <a:r>
              <a:rPr kumimoji="0" lang="de-CH" sz="1350" b="0" i="0" u="none" strike="noStrike" kern="1200" cap="none" spc="0" normalizeH="0" baseline="0" noProof="0" dirty="0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de-CH" sz="1350" b="0" i="0" u="none" strike="noStrike" kern="1200" cap="none" spc="0" normalizeH="0" baseline="0" noProof="0" dirty="0" err="1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radiative</a:t>
            </a:r>
            <a:r>
              <a:rPr kumimoji="0" lang="de-CH" sz="1350" b="0" i="0" u="none" strike="noStrike" kern="1200" cap="none" spc="0" normalizeH="0" baseline="0" noProof="0" dirty="0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de-CH" sz="1350" b="0" i="0" u="none" strike="noStrike" kern="1200" cap="none" spc="0" normalizeH="0" baseline="0" noProof="0" dirty="0" err="1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equilibrium</a:t>
            </a:r>
            <a:r>
              <a:rPr kumimoji="0" lang="de-CH" sz="1350" b="0" i="0" u="none" strike="noStrike" kern="1200" cap="none" spc="0" normalizeH="0" baseline="0" noProof="0" dirty="0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de-CH" sz="1350" b="0" i="0" u="none" strike="noStrike" kern="1200" cap="none" spc="0" normalizeH="0" baseline="0" noProof="0" dirty="0" err="1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were</a:t>
            </a:r>
            <a:r>
              <a:rPr kumimoji="0" lang="de-CH" sz="1350" b="0" i="0" u="none" strike="noStrike" kern="1200" cap="none" spc="0" normalizeH="0" baseline="0" noProof="0" dirty="0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de-CH" sz="1350" b="0" i="0" u="none" strike="noStrike" kern="1200" cap="none" spc="0" normalizeH="0" baseline="0" noProof="0" dirty="0" err="1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responsible</a:t>
            </a:r>
            <a:r>
              <a:rPr kumimoji="0" lang="de-CH" sz="1350" b="0" i="0" u="none" strike="noStrike" kern="1200" cap="none" spc="0" normalizeH="0" baseline="0" noProof="0" dirty="0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de-CH" sz="1350" b="0" i="0" u="none" strike="noStrike" kern="1200" cap="none" spc="0" normalizeH="0" baseline="0" noProof="0" dirty="0" err="1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for</a:t>
            </a:r>
            <a:r>
              <a:rPr kumimoji="0" lang="de-CH" sz="1350" b="0" i="0" u="none" strike="noStrike" kern="1200" cap="none" spc="0" normalizeH="0" baseline="0" noProof="0" dirty="0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de-CH" sz="1350" b="0" i="0" u="none" strike="noStrike" kern="1200" cap="none" spc="0" normalizeH="0" baseline="0" noProof="0" dirty="0" err="1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the</a:t>
            </a:r>
            <a:r>
              <a:rPr kumimoji="0" lang="de-CH" sz="1350" b="0" i="0" u="none" strike="noStrike" kern="1200" cap="none" spc="0" normalizeH="0" baseline="0" noProof="0" dirty="0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de-CH" sz="1350" b="0" i="0" u="none" strike="noStrike" kern="1200" cap="none" spc="0" normalizeH="0" baseline="0" noProof="0" dirty="0" err="1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energy</a:t>
            </a:r>
            <a:r>
              <a:rPr kumimoji="0" lang="de-CH" sz="1350" b="0" i="0" u="none" strike="noStrike" kern="1200" cap="none" spc="0" normalizeH="0" baseline="0" noProof="0" dirty="0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de-CH" sz="1350" b="0" i="0" u="none" strike="noStrike" kern="1200" cap="none" spc="0" normalizeH="0" baseline="0" noProof="0" dirty="0" err="1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balance</a:t>
            </a:r>
            <a:r>
              <a:rPr kumimoji="0" lang="de-CH" sz="1350" b="0" i="0" u="none" strike="noStrike" kern="1200" cap="none" spc="0" normalizeH="0" baseline="0" noProof="0" dirty="0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</a:t>
            </a:r>
            <a:r>
              <a:rPr kumimoji="0" lang="de-CH" sz="1350" b="0" i="0" u="none" strike="noStrike" kern="1200" cap="none" spc="0" normalizeH="0" baseline="0" noProof="0" dirty="0" err="1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Earth’s</a:t>
            </a:r>
            <a:r>
              <a:rPr kumimoji="0" lang="de-CH" sz="1350" b="0" i="0" u="none" strike="noStrike" kern="1200" cap="none" spc="0" normalizeH="0" baseline="0" noProof="0" dirty="0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de-CH" sz="1350" b="0" i="0" u="none" strike="noStrike" kern="1200" cap="none" spc="0" normalizeH="0" baseline="0" noProof="0" dirty="0" err="1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surface</a:t>
            </a:r>
            <a:r>
              <a:rPr kumimoji="0" lang="de-CH" sz="1350" b="0" i="0" u="none" strike="noStrike" kern="1200" cap="none" spc="0" normalizeH="0" baseline="0" noProof="0" dirty="0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de-CH" sz="1350" b="0" i="0" u="none" strike="noStrike" kern="1200" cap="none" spc="0" normalizeH="0" baseline="0" noProof="0" dirty="0" err="1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would</a:t>
            </a:r>
            <a:r>
              <a:rPr kumimoji="0" lang="de-CH" sz="1350" b="0" i="0" u="none" strike="noStrike" kern="1200" cap="none" spc="0" normalizeH="0" baseline="0" noProof="0" dirty="0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de-CH" sz="1350" b="0" i="0" u="none" strike="noStrike" kern="1200" cap="none" spc="0" normalizeH="0" baseline="0" noProof="0" dirty="0" err="1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be</a:t>
            </a:r>
            <a:r>
              <a:rPr kumimoji="0" lang="de-CH" sz="1350" b="0" i="0" u="none" strike="noStrike" kern="1200" cap="none" spc="0" normalizeH="0" baseline="0" noProof="0" dirty="0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de-CH" sz="1350" b="0" i="0" u="none" strike="noStrike" kern="1200" cap="none" spc="0" normalizeH="0" baseline="0" noProof="0" dirty="0" err="1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very</a:t>
            </a:r>
            <a:r>
              <a:rPr kumimoji="0" lang="de-CH" sz="1350" b="0" i="0" u="none" strike="noStrike" kern="1200" cap="none" spc="0" normalizeH="0" baseline="0" noProof="0" dirty="0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de-CH" sz="1350" b="0" i="0" u="none" strike="noStrike" kern="1200" cap="none" spc="0" normalizeH="0" baseline="0" noProof="0" dirty="0" err="1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hot</a:t>
            </a:r>
            <a:r>
              <a:rPr kumimoji="0" lang="de-CH" sz="1350" b="0" i="0" u="none" strike="noStrike" kern="1200" cap="none" spc="0" normalizeH="0" baseline="0" noProof="0" dirty="0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!  </a:t>
            </a:r>
            <a:endParaRPr kumimoji="0" lang="fr-CH" sz="1350" b="0" i="0" u="none" strike="noStrike" kern="1200" cap="none" spc="0" normalizeH="0" baseline="0" noProof="0" dirty="0">
              <a:ln>
                <a:noFill/>
              </a:ln>
              <a:solidFill>
                <a:srgbClr val="413C3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1928191" y="5118652"/>
            <a:ext cx="2454966" cy="3975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0157186" y="5430746"/>
            <a:ext cx="187910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350" b="0" i="0" u="none" strike="noStrike" kern="1200" cap="none" spc="0" normalizeH="0" baseline="0" noProof="0" dirty="0" err="1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equil</a:t>
            </a:r>
            <a:r>
              <a:rPr kumimoji="0" lang="de-CH" sz="1350" b="0" i="0" u="none" strike="noStrike" kern="1200" cap="none" spc="0" normalizeH="0" baseline="0" noProof="0" dirty="0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 = </a:t>
            </a:r>
            <a:r>
              <a:rPr kumimoji="0" lang="de-CH" sz="1350" b="0" i="0" u="none" strike="noStrike" kern="1200" cap="none" spc="0" normalizeH="0" baseline="0" noProof="0" dirty="0" err="1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equilibrium</a:t>
            </a:r>
            <a:endParaRPr kumimoji="0" lang="de-CH" sz="1350" b="0" i="0" u="none" strike="noStrike" kern="1200" cap="none" spc="0" normalizeH="0" baseline="0" noProof="0" dirty="0">
              <a:ln>
                <a:noFill/>
              </a:ln>
              <a:solidFill>
                <a:srgbClr val="413C3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350" b="0" i="0" u="none" strike="noStrike" kern="1200" cap="none" spc="0" normalizeH="0" baseline="0" noProof="0" dirty="0" err="1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ajd</a:t>
            </a:r>
            <a:r>
              <a:rPr kumimoji="0" lang="de-CH" sz="1350" b="0" i="0" u="none" strike="noStrike" kern="1200" cap="none" spc="0" normalizeH="0" baseline="0" noProof="0" dirty="0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 = </a:t>
            </a:r>
            <a:r>
              <a:rPr kumimoji="0" lang="de-CH" sz="1350" b="0" i="0" u="none" strike="noStrike" kern="1200" cap="none" spc="0" normalizeH="0" baseline="0" noProof="0" dirty="0" err="1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adjustment</a:t>
            </a:r>
            <a:endParaRPr kumimoji="0" lang="fr-CH" sz="1350" b="0" i="0" u="none" strike="noStrike" kern="1200" cap="none" spc="0" normalizeH="0" baseline="0" noProof="0" dirty="0">
              <a:ln>
                <a:noFill/>
              </a:ln>
              <a:solidFill>
                <a:srgbClr val="413C3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6CAFD7-43D8-48AC-9B2B-CF70ACC9AB96}" type="slidenum">
              <a:rPr kumimoji="0" lang="fr-CH" sz="933" b="1" i="0" u="none" strike="noStrike" kern="1200" cap="none" spc="0" normalizeH="0" baseline="0" noProof="0" smtClean="0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Franklin Gothic Demi Cond"/>
                <a:ea typeface="+mn-ea"/>
                <a:cs typeface="+mn-cs"/>
              </a:rPr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fr-CH" sz="933" b="1" i="0" u="none" strike="noStrike" kern="1200" cap="none" spc="0" normalizeH="0" baseline="0" noProof="0">
              <a:ln>
                <a:noFill/>
              </a:ln>
              <a:solidFill>
                <a:srgbClr val="413C3A"/>
              </a:solidFill>
              <a:effectLst/>
              <a:uLnTx/>
              <a:uFillTx/>
              <a:latin typeface="Franklin Gothic Demi Cond"/>
              <a:ea typeface="+mn-ea"/>
              <a:cs typeface="+mn-cs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966692" y="883347"/>
            <a:ext cx="2486025" cy="3106180"/>
            <a:chOff x="2966692" y="883347"/>
            <a:chExt cx="2486025" cy="3106180"/>
          </a:xfrm>
        </p:grpSpPr>
        <p:sp>
          <p:nvSpPr>
            <p:cNvPr id="3" name="TextBox 2"/>
            <p:cNvSpPr txBox="1"/>
            <p:nvPr/>
          </p:nvSpPr>
          <p:spPr>
            <a:xfrm>
              <a:off x="2966692" y="883347"/>
              <a:ext cx="2486025" cy="13388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CH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413C3A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Further </a:t>
              </a:r>
              <a:r>
                <a:rPr kumimoji="0" lang="de-CH" sz="135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13C3A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aloft</a:t>
              </a:r>
              <a:r>
                <a:rPr kumimoji="0" lang="de-CH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413C3A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in </a:t>
              </a:r>
              <a:r>
                <a:rPr kumimoji="0" lang="de-CH" sz="135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13C3A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the</a:t>
              </a:r>
              <a:r>
                <a:rPr kumimoji="0" lang="de-CH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413C3A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de-CH" sz="135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13C3A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troposphere</a:t>
              </a:r>
              <a:r>
                <a:rPr kumimoji="0" lang="de-CH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413C3A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, </a:t>
              </a:r>
              <a:r>
                <a:rPr kumimoji="0" lang="de-CH" sz="135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13C3A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the</a:t>
              </a:r>
              <a:r>
                <a:rPr kumimoji="0" lang="de-CH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413C3A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de-CH" sz="135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13C3A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re</a:t>
              </a:r>
              <a:r>
                <a:rPr kumimoji="0" lang="de-CH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413C3A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-emission </a:t>
              </a:r>
              <a:r>
                <a:rPr kumimoji="0" lang="de-CH" sz="135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13C3A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of</a:t>
              </a:r>
              <a:r>
                <a:rPr kumimoji="0" lang="de-CH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413C3A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IR </a:t>
              </a:r>
              <a:r>
                <a:rPr kumimoji="0" lang="de-CH" sz="135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13C3A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radiation</a:t>
              </a:r>
              <a:r>
                <a:rPr kumimoji="0" lang="de-CH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413C3A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de-CH" sz="135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13C3A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by</a:t>
              </a:r>
              <a:r>
                <a:rPr kumimoji="0" lang="de-CH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413C3A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de-CH" sz="135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13C3A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infrared-active</a:t>
              </a:r>
              <a:r>
                <a:rPr kumimoji="0" lang="de-CH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413C3A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de-CH" sz="135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13C3A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gases</a:t>
              </a:r>
              <a:r>
                <a:rPr kumimoji="0" lang="de-CH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413C3A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and </a:t>
              </a:r>
              <a:r>
                <a:rPr kumimoji="0" lang="de-CH" sz="135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13C3A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clouds</a:t>
              </a:r>
              <a:r>
                <a:rPr kumimoji="0" lang="de-CH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413C3A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de-CH" sz="135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13C3A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leads</a:t>
              </a:r>
              <a:r>
                <a:rPr kumimoji="0" lang="de-CH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413C3A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de-CH" sz="135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13C3A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to</a:t>
              </a:r>
              <a:r>
                <a:rPr kumimoji="0" lang="de-CH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413C3A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a </a:t>
              </a:r>
              <a:r>
                <a:rPr kumimoji="0" lang="de-CH" sz="135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13C3A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net</a:t>
              </a:r>
              <a:r>
                <a:rPr kumimoji="0" lang="de-CH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413C3A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de-CH" sz="135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13C3A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energy</a:t>
              </a:r>
              <a:r>
                <a:rPr kumimoji="0" lang="de-CH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413C3A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de-CH" sz="135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13C3A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loss</a:t>
              </a:r>
              <a:r>
                <a:rPr kumimoji="0" lang="de-CH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413C3A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de-CH" sz="135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13C3A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of</a:t>
              </a:r>
              <a:r>
                <a:rPr kumimoji="0" lang="de-CH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413C3A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de-CH" sz="135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13C3A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the</a:t>
              </a:r>
              <a:r>
                <a:rPr kumimoji="0" lang="de-CH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413C3A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de-CH" sz="135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13C3A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atmosphere</a:t>
              </a:r>
              <a:r>
                <a:rPr kumimoji="0" lang="de-CH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413C3A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. </a:t>
              </a:r>
              <a:endParaRPr kumimoji="0" lang="fr-CH" sz="1350" b="0" i="0" u="none" strike="noStrike" kern="1200" cap="none" spc="0" normalizeH="0" baseline="0" noProof="0" dirty="0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7" name="Straight Arrow Connector 6"/>
            <p:cNvCxnSpPr/>
            <p:nvPr/>
          </p:nvCxnSpPr>
          <p:spPr>
            <a:xfrm flipH="1">
              <a:off x="3155674" y="2222175"/>
              <a:ext cx="720587" cy="176735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ectangle 13"/>
          <p:cNvSpPr/>
          <p:nvPr/>
        </p:nvSpPr>
        <p:spPr>
          <a:xfrm>
            <a:off x="5698156" y="1145406"/>
            <a:ext cx="4504623" cy="50532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H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662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5" grpId="0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136059CD-D393-485B-A366-D575B22707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07172" y="30548"/>
            <a:ext cx="5189973" cy="6827452"/>
          </a:xfrm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EA3BEEF4-76BD-408D-B106-7F0E60D164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/>
              <a:t>Stratospheric</a:t>
            </a:r>
            <a:r>
              <a:rPr lang="de-CH" dirty="0"/>
              <a:t> </a:t>
            </a:r>
            <a:r>
              <a:rPr lang="de-CH" dirty="0" err="1"/>
              <a:t>cooling</a:t>
            </a:r>
            <a:endParaRPr lang="en-CH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8838964-CE5E-41F9-8CEE-824D2E63E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03418-132E-4FD2-B81E-AF30B41FD245}" type="slidenum">
              <a:rPr lang="fr-CH" smtClean="0"/>
              <a:t>14</a:t>
            </a:fld>
            <a:endParaRPr lang="fr-CH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83A7D9A5-925D-4FB7-AD51-2A50ED1AC035}"/>
              </a:ext>
            </a:extLst>
          </p:cNvPr>
          <p:cNvSpPr txBox="1"/>
          <p:nvPr/>
        </p:nvSpPr>
        <p:spPr>
          <a:xfrm>
            <a:off x="10184143" y="328379"/>
            <a:ext cx="801356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45 km</a:t>
            </a:r>
            <a:endParaRPr lang="en-CH" b="1" dirty="0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B45DCCF7-CB2F-4E32-9D63-9B5B61906019}"/>
              </a:ext>
            </a:extLst>
          </p:cNvPr>
          <p:cNvSpPr txBox="1"/>
          <p:nvPr/>
        </p:nvSpPr>
        <p:spPr>
          <a:xfrm>
            <a:off x="10184143" y="1455006"/>
            <a:ext cx="801356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38 km</a:t>
            </a:r>
            <a:endParaRPr lang="en-CH" b="1" dirty="0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2C1AA87C-2A88-48A3-A376-F42B7136D668}"/>
              </a:ext>
            </a:extLst>
          </p:cNvPr>
          <p:cNvSpPr txBox="1"/>
          <p:nvPr/>
        </p:nvSpPr>
        <p:spPr>
          <a:xfrm>
            <a:off x="10184143" y="2431592"/>
            <a:ext cx="801356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30 km</a:t>
            </a:r>
            <a:endParaRPr lang="en-CH" b="1" dirty="0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B129F9FB-AC28-4C9F-A9F0-3546C82E06E7}"/>
              </a:ext>
            </a:extLst>
          </p:cNvPr>
          <p:cNvSpPr txBox="1"/>
          <p:nvPr/>
        </p:nvSpPr>
        <p:spPr>
          <a:xfrm>
            <a:off x="10184143" y="3444274"/>
            <a:ext cx="801356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19 km</a:t>
            </a:r>
            <a:endParaRPr lang="en-CH" b="1" dirty="0"/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5D7E4404-860D-4C89-A4E1-3AF700B14BBF}"/>
              </a:ext>
            </a:extLst>
          </p:cNvPr>
          <p:cNvSpPr txBox="1"/>
          <p:nvPr/>
        </p:nvSpPr>
        <p:spPr>
          <a:xfrm>
            <a:off x="10250697" y="5001096"/>
            <a:ext cx="801356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5.6 km</a:t>
            </a:r>
            <a:endParaRPr lang="en-CH" b="1" dirty="0"/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B1F8AC02-23D7-4178-B238-749882F6CCD3}"/>
              </a:ext>
            </a:extLst>
          </p:cNvPr>
          <p:cNvSpPr txBox="1"/>
          <p:nvPr/>
        </p:nvSpPr>
        <p:spPr>
          <a:xfrm>
            <a:off x="10250697" y="6013778"/>
            <a:ext cx="801356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3.1 km</a:t>
            </a:r>
            <a:endParaRPr lang="en-CH" b="1" dirty="0"/>
          </a:p>
        </p:txBody>
      </p:sp>
      <p:sp>
        <p:nvSpPr>
          <p:cNvPr id="17" name="Pfeil: nach oben und unten 16">
            <a:extLst>
              <a:ext uri="{FF2B5EF4-FFF2-40B4-BE49-F238E27FC236}">
                <a16:creationId xmlns:a16="http://schemas.microsoft.com/office/drawing/2014/main" id="{49F93199-D87A-414D-AF72-BB2F90BF93F4}"/>
              </a:ext>
            </a:extLst>
          </p:cNvPr>
          <p:cNvSpPr/>
          <p:nvPr/>
        </p:nvSpPr>
        <p:spPr>
          <a:xfrm>
            <a:off x="11508316" y="501029"/>
            <a:ext cx="521875" cy="6044989"/>
          </a:xfrm>
          <a:prstGeom prst="upDownArrow">
            <a:avLst/>
          </a:prstGeom>
          <a:gradFill>
            <a:gsLst>
              <a:gs pos="63000">
                <a:schemeClr val="bg1"/>
              </a:gs>
              <a:gs pos="0">
                <a:srgbClr val="0070C0"/>
              </a:gs>
              <a:gs pos="100000">
                <a:srgbClr val="FF000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9" name="Inhaltsplatzhalter 1">
            <a:extLst>
              <a:ext uri="{FF2B5EF4-FFF2-40B4-BE49-F238E27FC236}">
                <a16:creationId xmlns:a16="http://schemas.microsoft.com/office/drawing/2014/main" id="{90AEF0CB-783C-4094-AA53-0E291281BF3B}"/>
              </a:ext>
            </a:extLst>
          </p:cNvPr>
          <p:cNvSpPr txBox="1">
            <a:spLocks/>
          </p:cNvSpPr>
          <p:nvPr/>
        </p:nvSpPr>
        <p:spPr>
          <a:xfrm>
            <a:off x="1206501" y="1336466"/>
            <a:ext cx="4889499" cy="5209551"/>
          </a:xfrm>
          <a:prstGeom prst="rect">
            <a:avLst/>
          </a:prstGeom>
        </p:spPr>
        <p:txBody>
          <a:bodyPr vert="horz" lIns="180000" tIns="45720" rIns="91440" bIns="45720" rtlCol="0">
            <a:norm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" pitchFamily="2" charset="2"/>
              <a:buChar char="§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133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SzPct val="90000"/>
              <a:buFont typeface="Wingdings" pitchFamily="2" charset="2"/>
              <a:buChar char="§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de-CH" dirty="0"/>
              <a:t>The </a:t>
            </a:r>
            <a:r>
              <a:rPr lang="de-CH" dirty="0" err="1"/>
              <a:t>stratosphere</a:t>
            </a:r>
            <a:r>
              <a:rPr lang="de-CH" dirty="0"/>
              <a:t> </a:t>
            </a:r>
            <a:r>
              <a:rPr lang="de-CH" dirty="0" err="1"/>
              <a:t>has</a:t>
            </a:r>
            <a:r>
              <a:rPr lang="de-CH" dirty="0"/>
              <a:t> </a:t>
            </a:r>
            <a:r>
              <a:rPr lang="de-CH" dirty="0" err="1"/>
              <a:t>been</a:t>
            </a:r>
            <a:r>
              <a:rPr lang="de-CH" dirty="0"/>
              <a:t> </a:t>
            </a:r>
            <a:r>
              <a:rPr lang="de-CH" dirty="0" err="1"/>
              <a:t>cooling</a:t>
            </a:r>
            <a:r>
              <a:rPr lang="de-CH" dirty="0"/>
              <a:t> </a:t>
            </a:r>
            <a:r>
              <a:rPr lang="de-CH" dirty="0" err="1"/>
              <a:t>as</a:t>
            </a:r>
            <a:r>
              <a:rPr lang="de-CH" dirty="0"/>
              <a:t> </a:t>
            </a:r>
            <a:r>
              <a:rPr lang="de-CH" dirty="0" err="1"/>
              <a:t>the</a:t>
            </a:r>
            <a:r>
              <a:rPr lang="de-CH" dirty="0"/>
              <a:t> </a:t>
            </a:r>
            <a:r>
              <a:rPr lang="de-CH" dirty="0" err="1"/>
              <a:t>troposphere</a:t>
            </a:r>
            <a:r>
              <a:rPr lang="de-CH" dirty="0"/>
              <a:t> </a:t>
            </a:r>
            <a:r>
              <a:rPr lang="de-CH" dirty="0" err="1"/>
              <a:t>is</a:t>
            </a:r>
            <a:r>
              <a:rPr lang="de-CH" dirty="0"/>
              <a:t> </a:t>
            </a:r>
            <a:r>
              <a:rPr lang="de-CH" dirty="0" err="1"/>
              <a:t>warming</a:t>
            </a:r>
            <a:r>
              <a:rPr lang="de-CH" dirty="0"/>
              <a:t>. </a:t>
            </a:r>
          </a:p>
          <a:p>
            <a:pPr>
              <a:lnSpc>
                <a:spcPct val="100000"/>
              </a:lnSpc>
            </a:pPr>
            <a:r>
              <a:rPr lang="de-CH" dirty="0" err="1"/>
              <a:t>Contributing</a:t>
            </a:r>
            <a:r>
              <a:rPr lang="de-CH" dirty="0"/>
              <a:t> </a:t>
            </a:r>
            <a:r>
              <a:rPr lang="de-CH" dirty="0" err="1"/>
              <a:t>effects</a:t>
            </a:r>
            <a:r>
              <a:rPr lang="de-CH" dirty="0"/>
              <a:t> </a:t>
            </a:r>
            <a:r>
              <a:rPr lang="de-CH" dirty="0" err="1"/>
              <a:t>are</a:t>
            </a:r>
            <a:r>
              <a:rPr lang="de-CH" dirty="0"/>
              <a:t>: </a:t>
            </a:r>
          </a:p>
          <a:p>
            <a:pPr lvl="1">
              <a:lnSpc>
                <a:spcPct val="100000"/>
              </a:lnSpc>
            </a:pPr>
            <a:r>
              <a:rPr lang="de-CH" dirty="0"/>
              <a:t>Depletion </a:t>
            </a:r>
            <a:r>
              <a:rPr lang="de-CH" dirty="0" err="1"/>
              <a:t>of</a:t>
            </a:r>
            <a:r>
              <a:rPr lang="de-CH" dirty="0"/>
              <a:t> </a:t>
            </a:r>
            <a:r>
              <a:rPr lang="de-CH" dirty="0" err="1"/>
              <a:t>the</a:t>
            </a:r>
            <a:r>
              <a:rPr lang="de-CH" dirty="0"/>
              <a:t> </a:t>
            </a:r>
            <a:r>
              <a:rPr lang="de-CH" dirty="0" err="1"/>
              <a:t>ozone</a:t>
            </a:r>
            <a:r>
              <a:rPr lang="de-CH" dirty="0"/>
              <a:t> </a:t>
            </a:r>
            <a:r>
              <a:rPr lang="de-CH" dirty="0" err="1"/>
              <a:t>layer</a:t>
            </a:r>
            <a:r>
              <a:rPr lang="de-CH" dirty="0"/>
              <a:t>. </a:t>
            </a:r>
            <a:r>
              <a:rPr lang="de-CH" dirty="0" err="1"/>
              <a:t>Ozone</a:t>
            </a:r>
            <a:r>
              <a:rPr lang="de-CH" dirty="0"/>
              <a:t> </a:t>
            </a:r>
            <a:r>
              <a:rPr lang="de-CH" dirty="0" err="1"/>
              <a:t>is</a:t>
            </a:r>
            <a:r>
              <a:rPr lang="de-CH" dirty="0"/>
              <a:t> a </a:t>
            </a:r>
            <a:r>
              <a:rPr lang="de-CH" dirty="0" err="1"/>
              <a:t>greenhouse</a:t>
            </a:r>
            <a:r>
              <a:rPr lang="de-CH" dirty="0"/>
              <a:t> gas. </a:t>
            </a:r>
            <a:r>
              <a:rPr lang="de-CH" dirty="0" err="1"/>
              <a:t>Less</a:t>
            </a:r>
            <a:r>
              <a:rPr lang="de-CH" dirty="0"/>
              <a:t> </a:t>
            </a:r>
            <a:r>
              <a:rPr lang="de-CH" dirty="0" err="1"/>
              <a:t>ozone</a:t>
            </a:r>
            <a:r>
              <a:rPr lang="de-CH" dirty="0"/>
              <a:t> </a:t>
            </a:r>
            <a:r>
              <a:rPr lang="de-CH" dirty="0" err="1"/>
              <a:t>means</a:t>
            </a:r>
            <a:r>
              <a:rPr lang="de-CH" dirty="0"/>
              <a:t> </a:t>
            </a:r>
            <a:r>
              <a:rPr lang="de-CH" dirty="0" err="1"/>
              <a:t>less</a:t>
            </a:r>
            <a:r>
              <a:rPr lang="de-CH" dirty="0"/>
              <a:t> IR </a:t>
            </a:r>
            <a:r>
              <a:rPr lang="de-CH" dirty="0" err="1"/>
              <a:t>absorption</a:t>
            </a:r>
            <a:r>
              <a:rPr lang="de-CH" dirty="0"/>
              <a:t>. </a:t>
            </a:r>
          </a:p>
          <a:p>
            <a:pPr lvl="1">
              <a:lnSpc>
                <a:spcPct val="100000"/>
              </a:lnSpc>
            </a:pPr>
            <a:r>
              <a:rPr lang="de-CH" dirty="0"/>
              <a:t>More CO</a:t>
            </a:r>
            <a:r>
              <a:rPr lang="de-CH" baseline="-25000" dirty="0"/>
              <a:t>2</a:t>
            </a:r>
            <a:r>
              <a:rPr lang="de-CH" dirty="0"/>
              <a:t> in </a:t>
            </a:r>
            <a:r>
              <a:rPr lang="de-CH" dirty="0" err="1"/>
              <a:t>the</a:t>
            </a:r>
            <a:r>
              <a:rPr lang="de-CH" dirty="0"/>
              <a:t> </a:t>
            </a:r>
            <a:r>
              <a:rPr lang="de-CH" dirty="0" err="1"/>
              <a:t>troposphere</a:t>
            </a:r>
            <a:r>
              <a:rPr lang="de-CH" dirty="0"/>
              <a:t> </a:t>
            </a:r>
            <a:r>
              <a:rPr lang="de-CH" dirty="0" err="1"/>
              <a:t>means</a:t>
            </a:r>
            <a:r>
              <a:rPr lang="de-CH" dirty="0"/>
              <a:t> </a:t>
            </a:r>
            <a:r>
              <a:rPr lang="de-CH" dirty="0" err="1"/>
              <a:t>that</a:t>
            </a:r>
            <a:r>
              <a:rPr lang="de-CH" dirty="0"/>
              <a:t> </a:t>
            </a:r>
            <a:r>
              <a:rPr lang="de-CH" dirty="0" err="1"/>
              <a:t>the</a:t>
            </a:r>
            <a:r>
              <a:rPr lang="de-CH" dirty="0"/>
              <a:t> </a:t>
            </a:r>
            <a:r>
              <a:rPr lang="de-CH" dirty="0" err="1"/>
              <a:t>flux</a:t>
            </a:r>
            <a:r>
              <a:rPr lang="de-CH" dirty="0"/>
              <a:t> </a:t>
            </a:r>
            <a:r>
              <a:rPr lang="de-CH" dirty="0" err="1"/>
              <a:t>of</a:t>
            </a:r>
            <a:r>
              <a:rPr lang="de-CH" dirty="0"/>
              <a:t> 15 µm IR </a:t>
            </a:r>
            <a:r>
              <a:rPr lang="de-CH" dirty="0" err="1"/>
              <a:t>to</a:t>
            </a:r>
            <a:r>
              <a:rPr lang="de-CH" dirty="0"/>
              <a:t> </a:t>
            </a:r>
            <a:r>
              <a:rPr lang="de-CH" dirty="0" err="1"/>
              <a:t>the</a:t>
            </a:r>
            <a:r>
              <a:rPr lang="de-CH" dirty="0"/>
              <a:t> </a:t>
            </a:r>
            <a:r>
              <a:rPr lang="de-CH" dirty="0" err="1"/>
              <a:t>stratosphere</a:t>
            </a:r>
            <a:r>
              <a:rPr lang="de-CH" dirty="0"/>
              <a:t> </a:t>
            </a:r>
            <a:r>
              <a:rPr lang="de-CH" dirty="0" err="1"/>
              <a:t>is</a:t>
            </a:r>
            <a:r>
              <a:rPr lang="de-CH" dirty="0"/>
              <a:t> </a:t>
            </a:r>
            <a:r>
              <a:rPr lang="de-CH" dirty="0" err="1"/>
              <a:t>diminished</a:t>
            </a:r>
            <a:r>
              <a:rPr lang="de-CH" dirty="0"/>
              <a:t>. So </a:t>
            </a:r>
            <a:r>
              <a:rPr lang="de-CH" dirty="0" err="1"/>
              <a:t>stratospheric</a:t>
            </a:r>
            <a:r>
              <a:rPr lang="de-CH" dirty="0"/>
              <a:t> CO</a:t>
            </a:r>
            <a:r>
              <a:rPr lang="de-CH" baseline="-25000" dirty="0"/>
              <a:t>2</a:t>
            </a:r>
            <a:r>
              <a:rPr lang="de-CH" dirty="0"/>
              <a:t> </a:t>
            </a:r>
            <a:r>
              <a:rPr lang="de-CH" dirty="0" err="1"/>
              <a:t>absorbs</a:t>
            </a:r>
            <a:r>
              <a:rPr lang="de-CH" dirty="0"/>
              <a:t> </a:t>
            </a:r>
            <a:r>
              <a:rPr lang="de-CH" dirty="0" err="1"/>
              <a:t>less</a:t>
            </a:r>
            <a:r>
              <a:rPr lang="de-CH" dirty="0"/>
              <a:t> IR </a:t>
            </a:r>
            <a:r>
              <a:rPr lang="de-CH" dirty="0" err="1"/>
              <a:t>while</a:t>
            </a:r>
            <a:r>
              <a:rPr lang="de-CH" dirty="0"/>
              <a:t> </a:t>
            </a:r>
            <a:r>
              <a:rPr lang="de-CH" dirty="0" err="1"/>
              <a:t>emitting</a:t>
            </a:r>
            <a:r>
              <a:rPr lang="de-CH" dirty="0"/>
              <a:t> </a:t>
            </a:r>
            <a:r>
              <a:rPr lang="de-CH" dirty="0" err="1"/>
              <a:t>the</a:t>
            </a:r>
            <a:r>
              <a:rPr lang="de-CH" dirty="0"/>
              <a:t> same </a:t>
            </a:r>
            <a:r>
              <a:rPr lang="de-CH" dirty="0" err="1"/>
              <a:t>amount</a:t>
            </a:r>
            <a:r>
              <a:rPr lang="de-CH" dirty="0"/>
              <a:t>. </a:t>
            </a:r>
          </a:p>
          <a:p>
            <a:pPr>
              <a:lnSpc>
                <a:spcPct val="100000"/>
              </a:lnSpc>
            </a:pPr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2577787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199E845-41FE-476F-8680-A2213F109D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25" y="2554843"/>
            <a:ext cx="8470899" cy="2216065"/>
          </a:xfrm>
        </p:spPr>
        <p:txBody>
          <a:bodyPr>
            <a:normAutofit/>
          </a:bodyPr>
          <a:lstStyle/>
          <a:p>
            <a:r>
              <a:rPr lang="en-GB" dirty="0"/>
              <a:t>Exercises</a:t>
            </a:r>
            <a:endParaRPr lang="LID4096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C6386C-DA09-4D42-98D6-6A6AFEE7BE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Speaker </a:t>
            </a:r>
            <a:endParaRPr lang="fr-F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A29578-ED5F-46E1-A739-68E46894C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15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054113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B435431-ABC0-4466-AE4C-5639E4099F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Why do low clouds have a cooling effect and high clouds have a warming effect?</a:t>
            </a:r>
            <a:endParaRPr lang="LID4096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504476F-2EF4-44DB-95CA-0B197B879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Question 1</a:t>
            </a:r>
            <a:endParaRPr lang="LID4096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8F3219-8082-4982-9DD2-0DD57C003A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Speaker </a:t>
            </a:r>
            <a:endParaRPr lang="fr-F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255824-FFE9-4F0F-AAE7-8AD8CD923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16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535775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D7A7E54-3B25-4A9B-9F36-F570ACADC4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06500" y="2084917"/>
            <a:ext cx="10671822" cy="4351339"/>
          </a:xfrm>
        </p:spPr>
        <p:txBody>
          <a:bodyPr/>
          <a:lstStyle/>
          <a:p>
            <a:r>
              <a:rPr lang="en-GB" dirty="0"/>
              <a:t>How will the effect of clouds change in a future warmer climate?</a:t>
            </a:r>
            <a:endParaRPr lang="LID4096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57C5AC0-C5E7-4210-A58B-5B1F13B310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Question 2</a:t>
            </a:r>
            <a:endParaRPr lang="LID4096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400E55-1EB8-4A9C-A622-91E724DD76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Speaker </a:t>
            </a:r>
            <a:endParaRPr lang="fr-FR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5FD27B-BCE8-4941-837F-130C50F08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17</a:t>
            </a:fld>
            <a:endParaRPr lang="fr-FR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3B8673F-24EB-44B9-97A7-69451730FD3E}"/>
              </a:ext>
            </a:extLst>
          </p:cNvPr>
          <p:cNvSpPr txBox="1"/>
          <p:nvPr/>
        </p:nvSpPr>
        <p:spPr>
          <a:xfrm>
            <a:off x="1336090" y="3498671"/>
            <a:ext cx="609895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/>
              <a:t>1.</a:t>
            </a:r>
          </a:p>
          <a:p>
            <a:r>
              <a:rPr lang="en-GB" b="1" dirty="0"/>
              <a:t>Warmer air temperatures</a:t>
            </a:r>
          </a:p>
          <a:p>
            <a:r>
              <a:rPr lang="en-GB" b="1" dirty="0"/>
              <a:t>Air can hold more moisture</a:t>
            </a:r>
          </a:p>
          <a:p>
            <a:r>
              <a:rPr lang="en-GB" b="1" dirty="0"/>
              <a:t>Higher clouds</a:t>
            </a:r>
            <a:endParaRPr lang="LID4096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BD2114C-6DE8-4647-B78F-094CC414147E}"/>
              </a:ext>
            </a:extLst>
          </p:cNvPr>
          <p:cNvSpPr txBox="1"/>
          <p:nvPr/>
        </p:nvSpPr>
        <p:spPr>
          <a:xfrm>
            <a:off x="4766520" y="3498670"/>
            <a:ext cx="2956086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/>
              <a:t>2.</a:t>
            </a:r>
          </a:p>
          <a:p>
            <a:r>
              <a:rPr lang="en-GB" b="1" dirty="0"/>
              <a:t>Less (low-level) clouds as they form at higher altitudes</a:t>
            </a:r>
          </a:p>
          <a:p>
            <a:r>
              <a:rPr lang="en-GB" b="1" dirty="0"/>
              <a:t>Less aerosol (air pollution mitigation) to serve as cloud seeds</a:t>
            </a:r>
            <a:endParaRPr lang="LID4096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2B588A5-9BA7-40F1-BF6D-0D91A4E80907}"/>
              </a:ext>
            </a:extLst>
          </p:cNvPr>
          <p:cNvSpPr txBox="1"/>
          <p:nvPr/>
        </p:nvSpPr>
        <p:spPr>
          <a:xfrm>
            <a:off x="7945589" y="3498668"/>
            <a:ext cx="312679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/>
              <a:t>3.</a:t>
            </a:r>
          </a:p>
          <a:p>
            <a:r>
              <a:rPr lang="en-GB" b="1" dirty="0"/>
              <a:t>Warmer air temperatures</a:t>
            </a:r>
          </a:p>
          <a:p>
            <a:r>
              <a:rPr lang="en-GB" b="1" dirty="0"/>
              <a:t>Fewer ice crystals and more liquid droplets</a:t>
            </a:r>
            <a:endParaRPr lang="LID4096" b="1" dirty="0"/>
          </a:p>
        </p:txBody>
      </p:sp>
    </p:spTree>
    <p:extLst>
      <p:ext uri="{BB962C8B-B14F-4D97-AF65-F5344CB8AC3E}">
        <p14:creationId xmlns:p14="http://schemas.microsoft.com/office/powerpoint/2010/main" val="3797532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189" indent="-457189">
              <a:buFont typeface="+mj-lt"/>
              <a:buAutoNum type="alphaLcParenR"/>
            </a:pPr>
            <a:r>
              <a:rPr lang="en-US" dirty="0"/>
              <a:t>Low clouds have a cooling effect to the atmosphere because they scatter incoming solar radiation. But what happens at night, when there is no incoming solar radiation? </a:t>
            </a:r>
          </a:p>
          <a:p>
            <a:pPr marL="457189" indent="-457189">
              <a:buFont typeface="+mj-lt"/>
              <a:buAutoNum type="alphaLcParenR"/>
            </a:pPr>
            <a:r>
              <a:rPr lang="en-US" dirty="0"/>
              <a:t>What effect would more aerosols in the atmosphere have on the climate?</a:t>
            </a:r>
          </a:p>
          <a:p>
            <a:pPr marL="457189" indent="-457189">
              <a:buFont typeface="+mj-lt"/>
              <a:buAutoNum type="alphaLcParenR"/>
            </a:pPr>
            <a:endParaRPr lang="en-US" dirty="0"/>
          </a:p>
          <a:p>
            <a:pPr marL="457189" indent="-457189">
              <a:buFont typeface="+mj-lt"/>
              <a:buAutoNum type="alphaLcParenR"/>
            </a:pP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 3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18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359096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2FB449D2-B6E0-4007-B4ED-C82D83B37E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06500" y="1149159"/>
            <a:ext cx="8052163" cy="3299016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0C8BA84-332B-4A4E-884E-2E3FFEE15F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5. Air quality standards</a:t>
            </a:r>
            <a:endParaRPr lang="LID4096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A45A5E-E4BB-4DFB-8AB3-1524158B1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Speaker </a:t>
            </a:r>
            <a:endParaRPr lang="fr-F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3446A1-FA83-4884-BDA2-9B6935B7C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19</a:t>
            </a:fld>
            <a:endParaRPr lang="fr-FR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BDA07AC-0CC6-43D3-A0DF-B150E0D9B48C}"/>
              </a:ext>
            </a:extLst>
          </p:cNvPr>
          <p:cNvSpPr txBox="1"/>
          <p:nvPr/>
        </p:nvSpPr>
        <p:spPr>
          <a:xfrm>
            <a:off x="1206500" y="857250"/>
            <a:ext cx="47965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Country-specific air quality standards for NO</a:t>
            </a:r>
            <a:r>
              <a:rPr lang="en-GB" baseline="-25000" dirty="0"/>
              <a:t>2</a:t>
            </a:r>
            <a:endParaRPr lang="LID4096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407A5A2-6F7E-49EB-80ED-C0F96D10F7C3}"/>
              </a:ext>
            </a:extLst>
          </p:cNvPr>
          <p:cNvSpPr txBox="1"/>
          <p:nvPr/>
        </p:nvSpPr>
        <p:spPr>
          <a:xfrm>
            <a:off x="812006" y="6593827"/>
            <a:ext cx="610076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ID4096" sz="1400" dirty="0"/>
              <a:t>https://worldhealthorg.shinyapps.io/AirQualityStandards/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1E3F5AD-B39F-4DAB-AC88-3AFF36CCA302}"/>
              </a:ext>
            </a:extLst>
          </p:cNvPr>
          <p:cNvSpPr txBox="1"/>
          <p:nvPr/>
        </p:nvSpPr>
        <p:spPr>
          <a:xfrm>
            <a:off x="1191330" y="4502348"/>
            <a:ext cx="795707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u="sng" dirty="0"/>
              <a:t>Q1- What is the mixing ratio of the air quality standard (40 µg m</a:t>
            </a:r>
            <a:r>
              <a:rPr lang="en-US" sz="2400" b="1" u="sng" baseline="30000" dirty="0"/>
              <a:t>-3</a:t>
            </a:r>
            <a:r>
              <a:rPr lang="en-US" sz="2400" b="1" u="sng" dirty="0"/>
              <a:t>) for NO</a:t>
            </a:r>
            <a:r>
              <a:rPr lang="en-US" sz="2400" b="1" u="sng" baseline="-25000" dirty="0"/>
              <a:t>2</a:t>
            </a:r>
            <a:r>
              <a:rPr lang="en-US" sz="2400" b="1" u="sng" dirty="0"/>
              <a:t> in Switzerland for a temperature of 20ºC and a pressure of 980mbar? </a:t>
            </a:r>
            <a:endParaRPr lang="en-CH" sz="2400" b="1" u="sng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BAA696C-C132-4EB9-8120-E9E21562C273}"/>
              </a:ext>
            </a:extLst>
          </p:cNvPr>
          <p:cNvSpPr/>
          <p:nvPr/>
        </p:nvSpPr>
        <p:spPr>
          <a:xfrm>
            <a:off x="1206500" y="3219450"/>
            <a:ext cx="1494897" cy="81915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AE4DDF3-18C7-4EAE-9A9A-35C88C2AA682}"/>
              </a:ext>
            </a:extLst>
          </p:cNvPr>
          <p:cNvSpPr txBox="1"/>
          <p:nvPr/>
        </p:nvSpPr>
        <p:spPr>
          <a:xfrm>
            <a:off x="6621101" y="6101384"/>
            <a:ext cx="39741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Hints: molar mass of NO</a:t>
            </a:r>
            <a:r>
              <a:rPr lang="en-GB" baseline="-25000" dirty="0"/>
              <a:t>2</a:t>
            </a:r>
            <a:r>
              <a:rPr lang="en-GB" baseline="30000" dirty="0"/>
              <a:t> </a:t>
            </a:r>
            <a:r>
              <a:rPr lang="en-GB" dirty="0"/>
              <a:t>= 46 g/mol.</a:t>
            </a:r>
          </a:p>
          <a:p>
            <a:r>
              <a:rPr lang="en-GB" dirty="0"/>
              <a:t>980 mbar = 98000 Pa = 98000 J/m</a:t>
            </a:r>
            <a:r>
              <a:rPr lang="en-GB" baseline="30000" dirty="0"/>
              <a:t>3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42603699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50953D7-2862-4030-BFFC-4623C417B7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Introduce assignment</a:t>
            </a:r>
          </a:p>
          <a:p>
            <a:pPr marL="0" indent="0">
              <a:buNone/>
            </a:pPr>
            <a:r>
              <a:rPr lang="en-GB" dirty="0"/>
              <a:t>(atmospheric) chemistry concepts</a:t>
            </a:r>
          </a:p>
          <a:p>
            <a:pPr marL="0" indent="0">
              <a:buNone/>
            </a:pPr>
            <a:r>
              <a:rPr lang="en-GB" dirty="0"/>
              <a:t>Recap from lecture </a:t>
            </a:r>
          </a:p>
          <a:p>
            <a:pPr marL="0" indent="0">
              <a:buNone/>
            </a:pPr>
            <a:r>
              <a:rPr lang="en-GB" dirty="0"/>
              <a:t>Exercises on Clouds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4E7F688-80AA-443B-A0E2-C236FF2E5C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Topics</a:t>
            </a:r>
            <a:endParaRPr lang="LID4096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AFEC87-496D-4EFD-8BA4-D14DB2A2B7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Speaker </a:t>
            </a:r>
            <a:endParaRPr lang="fr-F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08EAE9-1DFB-4339-9940-9DB327E109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3850865-D2E2-46BF-B265-62275204929E}"/>
              </a:ext>
            </a:extLst>
          </p:cNvPr>
          <p:cNvSpPr txBox="1"/>
          <p:nvPr/>
        </p:nvSpPr>
        <p:spPr>
          <a:xfrm>
            <a:off x="4198428" y="4838330"/>
            <a:ext cx="70118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/>
              <a:t>Any problems with forming the groups?</a:t>
            </a:r>
            <a:endParaRPr lang="LID4096" sz="2800" b="1" dirty="0"/>
          </a:p>
        </p:txBody>
      </p:sp>
    </p:spTree>
    <p:extLst>
      <p:ext uri="{BB962C8B-B14F-4D97-AF65-F5344CB8AC3E}">
        <p14:creationId xmlns:p14="http://schemas.microsoft.com/office/powerpoint/2010/main" val="22689342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5C95DC5-778C-474A-AD7D-E5E2435C9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325D118-E710-9A4F-A2D3-67E70518ABC5}"/>
              </a:ext>
            </a:extLst>
          </p:cNvPr>
          <p:cNvSpPr/>
          <p:nvPr/>
        </p:nvSpPr>
        <p:spPr>
          <a:xfrm>
            <a:off x="409185" y="6371572"/>
            <a:ext cx="392481" cy="3089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240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7E4C75D-CA8B-21C1-412F-5AD493A413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Assignment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5B11CD05-E067-7FFE-5A69-BC5CE58FAD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2439" y="1458617"/>
            <a:ext cx="11205880" cy="4515696"/>
          </a:xfrm>
        </p:spPr>
        <p:txBody>
          <a:bodyPr/>
          <a:lstStyle/>
          <a:p>
            <a:r>
              <a:rPr lang="en-CH" dirty="0"/>
              <a:t>25 % of the final grade</a:t>
            </a:r>
            <a:endParaRPr lang="en-GB" dirty="0"/>
          </a:p>
          <a:p>
            <a:r>
              <a:rPr lang="en-GB" dirty="0"/>
              <a:t>Groups of 4 people</a:t>
            </a:r>
            <a:endParaRPr lang="en-CH" dirty="0"/>
          </a:p>
          <a:p>
            <a:r>
              <a:rPr lang="en-CH" dirty="0"/>
              <a:t>Submit on Moodle as a .pdf document (no scan of handwritten notes)</a:t>
            </a:r>
          </a:p>
          <a:p>
            <a:pPr lvl="0"/>
            <a:r>
              <a:rPr lang="en-CH" dirty="0"/>
              <a:t>Each group must submit a unique report with </a:t>
            </a:r>
            <a:r>
              <a:rPr lang="en-GB" dirty="0"/>
              <a:t>all </a:t>
            </a:r>
            <a:r>
              <a:rPr lang="en-CH" u="sng" dirty="0"/>
              <a:t>their names </a:t>
            </a:r>
            <a:r>
              <a:rPr lang="en-US" dirty="0"/>
              <a:t>on the first page.</a:t>
            </a:r>
          </a:p>
          <a:p>
            <a:r>
              <a:rPr lang="en-CH" dirty="0"/>
              <a:t>Respect the line limit when answering questions</a:t>
            </a:r>
            <a:endParaRPr lang="en-US" dirty="0"/>
          </a:p>
          <a:p>
            <a:r>
              <a:rPr lang="en-US" dirty="0"/>
              <a:t>File naming convention: The file name should be as follows: </a:t>
            </a:r>
            <a:r>
              <a:rPr lang="en-US" i="1" dirty="0"/>
              <a:t>Group X ENV410 assignment.pdf (X = group number)</a:t>
            </a:r>
            <a:endParaRPr lang="en-US" dirty="0"/>
          </a:p>
          <a:p>
            <a:endParaRPr lang="en-CH" dirty="0"/>
          </a:p>
          <a:p>
            <a:endParaRPr lang="en-CH" dirty="0"/>
          </a:p>
          <a:p>
            <a:r>
              <a:rPr lang="en-CH" b="1" dirty="0"/>
              <a:t>Deadline</a:t>
            </a:r>
            <a:r>
              <a:rPr lang="en-CH" dirty="0"/>
              <a:t>: </a:t>
            </a:r>
            <a:r>
              <a:rPr lang="en-GB" dirty="0"/>
              <a:t>Thursday</a:t>
            </a:r>
            <a:r>
              <a:rPr lang="en-CH" dirty="0"/>
              <a:t>, </a:t>
            </a:r>
            <a:r>
              <a:rPr lang="en-GB" dirty="0"/>
              <a:t>28</a:t>
            </a:r>
            <a:r>
              <a:rPr lang="en-US" baseline="30000" dirty="0" err="1"/>
              <a:t>th</a:t>
            </a:r>
            <a:r>
              <a:rPr lang="en-US" dirty="0"/>
              <a:t> </a:t>
            </a:r>
            <a:r>
              <a:rPr lang="en-CH" dirty="0"/>
              <a:t>of </a:t>
            </a:r>
            <a:r>
              <a:rPr lang="en-US" dirty="0"/>
              <a:t>November</a:t>
            </a:r>
            <a:r>
              <a:rPr lang="en-CH" dirty="0"/>
              <a:t> at 23:59.</a:t>
            </a:r>
          </a:p>
          <a:p>
            <a:endParaRPr lang="en-CH" dirty="0"/>
          </a:p>
          <a:p>
            <a:endParaRPr lang="en-CH" dirty="0"/>
          </a:p>
          <a:p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42898039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199E845-41FE-476F-8680-A2213F109D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4600" y="2986702"/>
            <a:ext cx="8470899" cy="2216065"/>
          </a:xfrm>
        </p:spPr>
        <p:txBody>
          <a:bodyPr>
            <a:normAutofit/>
          </a:bodyPr>
          <a:lstStyle/>
          <a:p>
            <a:r>
              <a:rPr lang="en-GB" dirty="0"/>
              <a:t>(atmospheric) chemistry concepts</a:t>
            </a:r>
            <a:br>
              <a:rPr lang="en-GB" dirty="0"/>
            </a:br>
            <a:endParaRPr lang="LID4096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C6386C-DA09-4D42-98D6-6A6AFEE7BE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Speaker </a:t>
            </a:r>
            <a:endParaRPr lang="fr-F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A29578-ED5F-46E1-A739-68E46894C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875182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5C95DC5-778C-474A-AD7D-E5E2435C9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325D118-E710-9A4F-A2D3-67E70518ABC5}"/>
              </a:ext>
            </a:extLst>
          </p:cNvPr>
          <p:cNvSpPr/>
          <p:nvPr/>
        </p:nvSpPr>
        <p:spPr>
          <a:xfrm>
            <a:off x="409185" y="6371572"/>
            <a:ext cx="392481" cy="3089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24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3865A91-0914-484E-BAEE-C848BC071B65}"/>
              </a:ext>
            </a:extLst>
          </p:cNvPr>
          <p:cNvSpPr/>
          <p:nvPr/>
        </p:nvSpPr>
        <p:spPr>
          <a:xfrm>
            <a:off x="8016658" y="1077239"/>
            <a:ext cx="1444668" cy="3006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24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D7AA09E-7562-814F-99E0-2BA8F6570FAC}"/>
              </a:ext>
            </a:extLst>
          </p:cNvPr>
          <p:cNvSpPr/>
          <p:nvPr/>
        </p:nvSpPr>
        <p:spPr>
          <a:xfrm>
            <a:off x="1012783" y="1304423"/>
            <a:ext cx="1444668" cy="3006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2400"/>
          </a:p>
        </p:txBody>
      </p:sp>
      <p:sp>
        <p:nvSpPr>
          <p:cNvPr id="14" name="Titre 2">
            <a:extLst>
              <a:ext uri="{FF2B5EF4-FFF2-40B4-BE49-F238E27FC236}">
                <a16:creationId xmlns:a16="http://schemas.microsoft.com/office/drawing/2014/main" id="{53BD4EE3-2385-0A44-8B12-43E1EF5D1D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6499" y="174710"/>
            <a:ext cx="10301819" cy="1430337"/>
          </a:xfrm>
        </p:spPr>
        <p:txBody>
          <a:bodyPr>
            <a:noAutofit/>
          </a:bodyPr>
          <a:lstStyle/>
          <a:p>
            <a:r>
              <a:rPr lang="en-US" dirty="0"/>
              <a:t>Concentration vs. mole fraction (aka mixing ratio)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80974B8-46A6-3B44-8CD6-D2C05C825F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4692" y="986956"/>
            <a:ext cx="7903932" cy="4793805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8C3DEC7-E5C7-F545-B0A2-C5CDF2CB232F}"/>
              </a:ext>
            </a:extLst>
          </p:cNvPr>
          <p:cNvCxnSpPr>
            <a:cxnSpLocks/>
          </p:cNvCxnSpPr>
          <p:nvPr/>
        </p:nvCxnSpPr>
        <p:spPr>
          <a:xfrm>
            <a:off x="5941120" y="1547897"/>
            <a:ext cx="4781384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9D04156-2418-9F42-A127-477BC78DD284}"/>
              </a:ext>
            </a:extLst>
          </p:cNvPr>
          <p:cNvCxnSpPr>
            <a:cxnSpLocks/>
          </p:cNvCxnSpPr>
          <p:nvPr/>
        </p:nvCxnSpPr>
        <p:spPr>
          <a:xfrm>
            <a:off x="4222503" y="1722975"/>
            <a:ext cx="89938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F6194976-66AB-5341-B8FC-B13025A687CE}"/>
              </a:ext>
            </a:extLst>
          </p:cNvPr>
          <p:cNvSpPr/>
          <p:nvPr/>
        </p:nvSpPr>
        <p:spPr>
          <a:xfrm>
            <a:off x="1" y="5956073"/>
            <a:ext cx="121919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H" sz="2400" b="1" dirty="0"/>
              <a:t>400 ppm of CO</a:t>
            </a:r>
            <a:r>
              <a:rPr lang="en-CH" sz="2400" b="1" baseline="-25000" dirty="0"/>
              <a:t>2 </a:t>
            </a:r>
            <a:r>
              <a:rPr lang="en-CH" sz="2400" b="1" dirty="0"/>
              <a:t>means that in every million molecules of </a:t>
            </a:r>
            <a:r>
              <a:rPr lang="en-CH" sz="2400" b="1" i="1" dirty="0"/>
              <a:t>dry</a:t>
            </a:r>
            <a:r>
              <a:rPr lang="en-CH" sz="2400" b="1" dirty="0"/>
              <a:t> air there are 400 molecules of CO</a:t>
            </a:r>
            <a:r>
              <a:rPr lang="en-CH" sz="2400" b="1" baseline="-25000" dirty="0"/>
              <a:t>2</a:t>
            </a:r>
            <a:r>
              <a:rPr lang="en-CH" sz="2400" b="1" dirty="0"/>
              <a:t>. 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189F80B4-3151-472F-9CD6-02ED41A32B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725" y="1458617"/>
            <a:ext cx="3868492" cy="5221931"/>
          </a:xfrm>
        </p:spPr>
        <p:txBody>
          <a:bodyPr>
            <a:normAutofit/>
          </a:bodyPr>
          <a:lstStyle/>
          <a:p>
            <a:r>
              <a:rPr lang="en-CH" b="1" dirty="0"/>
              <a:t>Concentration</a:t>
            </a:r>
            <a:r>
              <a:rPr lang="en-CH" dirty="0"/>
              <a:t>: amount of pollutant in the atmosphere per volume unit (e.g., grams per m</a:t>
            </a:r>
            <a:r>
              <a:rPr lang="en-CH" baseline="30000" dirty="0"/>
              <a:t>3</a:t>
            </a:r>
            <a:r>
              <a:rPr lang="en-CH" dirty="0"/>
              <a:t>)</a:t>
            </a:r>
          </a:p>
          <a:p>
            <a:endParaRPr lang="en-CH" dirty="0"/>
          </a:p>
          <a:p>
            <a:r>
              <a:rPr lang="en-CH" b="1" dirty="0"/>
              <a:t>Mole fraction</a:t>
            </a:r>
            <a:r>
              <a:rPr lang="en-CH" dirty="0"/>
              <a:t>: number of molecules of gas X in a given number of molecules of </a:t>
            </a:r>
            <a:r>
              <a:rPr lang="en-GB" dirty="0"/>
              <a:t>(</a:t>
            </a:r>
            <a:r>
              <a:rPr lang="en-CH" i="1" dirty="0"/>
              <a:t>dry</a:t>
            </a:r>
            <a:r>
              <a:rPr lang="en-GB" i="1" dirty="0"/>
              <a:t>)</a:t>
            </a:r>
            <a:r>
              <a:rPr lang="en-CH" dirty="0"/>
              <a:t> air</a:t>
            </a:r>
          </a:p>
          <a:p>
            <a:endParaRPr lang="en-US" dirty="0"/>
          </a:p>
          <a:p>
            <a:endParaRPr lang="en-CH" dirty="0">
              <a:highlight>
                <a:srgbClr val="FFFF00"/>
              </a:highlight>
            </a:endParaRPr>
          </a:p>
          <a:p>
            <a:endParaRPr lang="en-CH" dirty="0">
              <a:highlight>
                <a:srgbClr val="FFFF00"/>
              </a:highlight>
            </a:endParaRPr>
          </a:p>
          <a:p>
            <a:endParaRPr lang="en-CH" dirty="0">
              <a:highlight>
                <a:srgbClr val="FFFF00"/>
              </a:highlight>
            </a:endParaRPr>
          </a:p>
          <a:p>
            <a:endParaRPr lang="en-CH" dirty="0">
              <a:highlight>
                <a:srgbClr val="FFFF00"/>
              </a:highlight>
            </a:endParaRPr>
          </a:p>
          <a:p>
            <a:endParaRPr lang="en-CH" dirty="0">
              <a:highlight>
                <a:srgbClr val="FFFF00"/>
              </a:highlight>
            </a:endParaRPr>
          </a:p>
          <a:p>
            <a:endParaRPr lang="en-CH" dirty="0">
              <a:highlight>
                <a:srgbClr val="FFFF00"/>
              </a:highlight>
            </a:endParaRPr>
          </a:p>
          <a:p>
            <a:endParaRPr lang="en-CH" dirty="0">
              <a:highlight>
                <a:srgbClr val="FFFF00"/>
              </a:highlight>
            </a:endParaRPr>
          </a:p>
          <a:p>
            <a:pPr marL="0" indent="0">
              <a:buNone/>
            </a:pPr>
            <a:endParaRPr lang="en-CH" dirty="0">
              <a:highlight>
                <a:srgbClr val="FFFF00"/>
              </a:highlight>
            </a:endParaRPr>
          </a:p>
          <a:p>
            <a:endParaRPr lang="en-CH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2AB22CF-EA23-4118-990F-46F0578992DC}"/>
              </a:ext>
            </a:extLst>
          </p:cNvPr>
          <p:cNvCxnSpPr/>
          <p:nvPr/>
        </p:nvCxnSpPr>
        <p:spPr>
          <a:xfrm flipV="1">
            <a:off x="6748991" y="961544"/>
            <a:ext cx="689112" cy="41305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B6D4834-DC83-465B-8DBC-80CBDF07FEAA}"/>
              </a:ext>
            </a:extLst>
          </p:cNvPr>
          <p:cNvCxnSpPr>
            <a:cxnSpLocks/>
          </p:cNvCxnSpPr>
          <p:nvPr/>
        </p:nvCxnSpPr>
        <p:spPr>
          <a:xfrm>
            <a:off x="6817997" y="991913"/>
            <a:ext cx="689112" cy="32647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95B3FA59-EB6B-4EA4-AA50-960914F625C3}"/>
              </a:ext>
            </a:extLst>
          </p:cNvPr>
          <p:cNvSpPr/>
          <p:nvPr/>
        </p:nvSpPr>
        <p:spPr>
          <a:xfrm>
            <a:off x="7435701" y="682633"/>
            <a:ext cx="2164375" cy="4205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133" dirty="0">
                <a:solidFill>
                  <a:srgbClr val="92D050"/>
                </a:solidFill>
                <a:latin typeface="Segoe Script" panose="020B0804020000000003" pitchFamily="34" charset="0"/>
              </a:rPr>
              <a:t>m</a:t>
            </a:r>
            <a:r>
              <a:rPr lang="en-CH" sz="2133" dirty="0">
                <a:solidFill>
                  <a:srgbClr val="92D050"/>
                </a:solidFill>
                <a:latin typeface="Segoe Script" panose="020B0804020000000003" pitchFamily="34" charset="0"/>
              </a:rPr>
              <a:t>ole fraction</a:t>
            </a:r>
          </a:p>
        </p:txBody>
      </p:sp>
    </p:spTree>
    <p:extLst>
      <p:ext uri="{BB962C8B-B14F-4D97-AF65-F5344CB8AC3E}">
        <p14:creationId xmlns:p14="http://schemas.microsoft.com/office/powerpoint/2010/main" val="1846059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5C95DC5-778C-474A-AD7D-E5E2435C9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325D118-E710-9A4F-A2D3-67E70518ABC5}"/>
              </a:ext>
            </a:extLst>
          </p:cNvPr>
          <p:cNvSpPr/>
          <p:nvPr/>
        </p:nvSpPr>
        <p:spPr>
          <a:xfrm>
            <a:off x="409185" y="6371572"/>
            <a:ext cx="392481" cy="3089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2400"/>
          </a:p>
        </p:txBody>
      </p:sp>
      <p:sp>
        <p:nvSpPr>
          <p:cNvPr id="14" name="Titre 2">
            <a:extLst>
              <a:ext uri="{FF2B5EF4-FFF2-40B4-BE49-F238E27FC236}">
                <a16:creationId xmlns:a16="http://schemas.microsoft.com/office/drawing/2014/main" id="{53BD4EE3-2385-0A44-8B12-43E1EF5D1D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6499" y="174710"/>
            <a:ext cx="10301819" cy="1430337"/>
          </a:xfrm>
        </p:spPr>
        <p:txBody>
          <a:bodyPr>
            <a:noAutofit/>
          </a:bodyPr>
          <a:lstStyle/>
          <a:p>
            <a:r>
              <a:rPr lang="en-US" dirty="0"/>
              <a:t>Concentration vs. mole fraction (aka mixing ratio)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CB6E6A5-A866-1143-A1BC-DC9EEBE3B5E3}"/>
              </a:ext>
            </a:extLst>
          </p:cNvPr>
          <p:cNvSpPr/>
          <p:nvPr/>
        </p:nvSpPr>
        <p:spPr>
          <a:xfrm>
            <a:off x="409185" y="1195754"/>
            <a:ext cx="11581381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H" sz="2400" dirty="0"/>
              <a:t>Why do we express the abundance of CO</a:t>
            </a:r>
            <a:r>
              <a:rPr lang="en-CH" sz="2400" baseline="-25000" dirty="0"/>
              <a:t>2</a:t>
            </a:r>
            <a:r>
              <a:rPr lang="en-CH" sz="2400" dirty="0"/>
              <a:t> in the atmosphere as mole fraction instead of concentration?</a:t>
            </a:r>
          </a:p>
          <a:p>
            <a:endParaRPr lang="en-CH" sz="2400" dirty="0"/>
          </a:p>
          <a:p>
            <a:pPr marL="380990" indent="-380990">
              <a:buFont typeface="Wingdings" pitchFamily="2" charset="2"/>
              <a:buChar char="§"/>
            </a:pPr>
            <a:r>
              <a:rPr lang="en-CH" sz="2400" dirty="0"/>
              <a:t>Per defintion, a concentration depends on the volume of air, i.e., on the temperature and pressure</a:t>
            </a:r>
          </a:p>
          <a:p>
            <a:pPr marL="380990" indent="-380990">
              <a:buFont typeface="Wingdings" pitchFamily="2" charset="2"/>
              <a:buChar char="§"/>
            </a:pPr>
            <a:endParaRPr lang="en-CH" sz="2400" dirty="0"/>
          </a:p>
          <a:p>
            <a:pPr marL="380990" indent="-380990">
              <a:buFont typeface="Wingdings" pitchFamily="2" charset="2"/>
              <a:buChar char="§"/>
            </a:pPr>
            <a:endParaRPr lang="en-CH" sz="2400" dirty="0"/>
          </a:p>
          <a:p>
            <a:r>
              <a:rPr lang="en-GB" sz="2400" dirty="0"/>
              <a:t>W</a:t>
            </a:r>
            <a:r>
              <a:rPr lang="en-CH" sz="2400" dirty="0"/>
              <a:t>e need a metric that is </a:t>
            </a:r>
            <a:r>
              <a:rPr lang="en-CH" sz="2400" b="1" dirty="0"/>
              <a:t>independent on environmental conditions</a:t>
            </a:r>
          </a:p>
          <a:p>
            <a:pPr marL="380990" indent="-380990">
              <a:buFont typeface="Wingdings" pitchFamily="2" charset="2"/>
              <a:buChar char="§"/>
            </a:pPr>
            <a:endParaRPr lang="en-CH" sz="2400" dirty="0"/>
          </a:p>
          <a:p>
            <a:pPr marL="380990" indent="-380990">
              <a:buFont typeface="Wingdings" pitchFamily="2" charset="2"/>
              <a:buChar char="§"/>
            </a:pPr>
            <a:endParaRPr lang="en-CH" sz="2400" dirty="0"/>
          </a:p>
          <a:p>
            <a:pPr marL="380990" indent="-380990">
              <a:buFont typeface="Wingdings" pitchFamily="2" charset="2"/>
              <a:buChar char="§"/>
            </a:pPr>
            <a:endParaRPr lang="en-CH" sz="2400" dirty="0"/>
          </a:p>
          <a:p>
            <a:endParaRPr lang="en-CH" sz="2400" dirty="0"/>
          </a:p>
          <a:p>
            <a:pPr marL="380990" indent="-380990">
              <a:buFont typeface="Wingdings" pitchFamily="2" charset="2"/>
              <a:buChar char="§"/>
            </a:pPr>
            <a:endParaRPr lang="en-CH" sz="2400" dirty="0"/>
          </a:p>
          <a:p>
            <a:endParaRPr lang="en-CH" sz="2400" dirty="0"/>
          </a:p>
          <a:p>
            <a:endParaRPr lang="en-CH" sz="2400" dirty="0"/>
          </a:p>
          <a:p>
            <a:endParaRPr lang="en-CH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FCC8081-4BD0-A743-A64D-2178E858ADD7}"/>
                  </a:ext>
                </a:extLst>
              </p:cNvPr>
              <p:cNvSpPr txBox="1"/>
              <p:nvPr/>
            </p:nvSpPr>
            <p:spPr>
              <a:xfrm>
                <a:off x="3240066" y="3012936"/>
                <a:ext cx="5294334" cy="6914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𝐼𝑑𝑒𝑎𝑙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𝑔𝑎𝑠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𝑙𝑎𝑤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240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𝑅𝑇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𝑉</m:t>
                          </m:r>
                        </m:den>
                      </m:f>
                    </m:oMath>
                  </m:oMathPara>
                </a14:m>
                <a:endParaRPr lang="en-CH" sz="24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FCC8081-4BD0-A743-A64D-2178E858AD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0066" y="3012936"/>
                <a:ext cx="5294334" cy="69147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Picture 21">
            <a:extLst>
              <a:ext uri="{FF2B5EF4-FFF2-40B4-BE49-F238E27FC236}">
                <a16:creationId xmlns:a16="http://schemas.microsoft.com/office/drawing/2014/main" id="{0A492795-065A-0F4F-885D-0CF871E8B3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86425" y="4196575"/>
            <a:ext cx="4194496" cy="2544000"/>
          </a:xfrm>
          <a:prstGeom prst="rect">
            <a:avLst/>
          </a:prstGeom>
        </p:spPr>
      </p:pic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107D12CC-5A06-4FC8-84A7-6DDA37D2295C}"/>
              </a:ext>
            </a:extLst>
          </p:cNvPr>
          <p:cNvCxnSpPr/>
          <p:nvPr/>
        </p:nvCxnSpPr>
        <p:spPr>
          <a:xfrm>
            <a:off x="1206499" y="5322277"/>
            <a:ext cx="4279901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01765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5C95DC5-778C-474A-AD7D-E5E2435C9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325D118-E710-9A4F-A2D3-67E70518ABC5}"/>
              </a:ext>
            </a:extLst>
          </p:cNvPr>
          <p:cNvSpPr/>
          <p:nvPr/>
        </p:nvSpPr>
        <p:spPr>
          <a:xfrm>
            <a:off x="409185" y="6371572"/>
            <a:ext cx="392481" cy="3089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2400"/>
          </a:p>
        </p:txBody>
      </p:sp>
      <p:sp>
        <p:nvSpPr>
          <p:cNvPr id="14" name="Titre 2">
            <a:extLst>
              <a:ext uri="{FF2B5EF4-FFF2-40B4-BE49-F238E27FC236}">
                <a16:creationId xmlns:a16="http://schemas.microsoft.com/office/drawing/2014/main" id="{53BD4EE3-2385-0A44-8B12-43E1EF5D1D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6499" y="174710"/>
            <a:ext cx="10301819" cy="1430337"/>
          </a:xfrm>
        </p:spPr>
        <p:txBody>
          <a:bodyPr>
            <a:noAutofit/>
          </a:bodyPr>
          <a:lstStyle/>
          <a:p>
            <a:r>
              <a:rPr lang="en-US" dirty="0"/>
              <a:t>Concentration vs. mole fraction (aka mixing ratio)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CB6E6A5-A866-1143-A1BC-DC9EEBE3B5E3}"/>
              </a:ext>
            </a:extLst>
          </p:cNvPr>
          <p:cNvSpPr/>
          <p:nvPr/>
        </p:nvSpPr>
        <p:spPr>
          <a:xfrm>
            <a:off x="328063" y="977753"/>
            <a:ext cx="11662503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H" sz="2400" dirty="0"/>
              <a:t>Why do we express the abundance of CO</a:t>
            </a:r>
            <a:r>
              <a:rPr lang="en-CH" sz="2400" baseline="-25000" dirty="0"/>
              <a:t>2</a:t>
            </a:r>
            <a:r>
              <a:rPr lang="en-CH" sz="2400" dirty="0"/>
              <a:t> in the atmosphere as mole fraction in </a:t>
            </a:r>
            <a:r>
              <a:rPr lang="en-CH" sz="2400" i="1" dirty="0"/>
              <a:t>dry</a:t>
            </a:r>
            <a:r>
              <a:rPr lang="en-CH" sz="2400" dirty="0"/>
              <a:t> air?</a:t>
            </a:r>
          </a:p>
          <a:p>
            <a:endParaRPr lang="en-CH" sz="2400" dirty="0"/>
          </a:p>
          <a:p>
            <a:endParaRPr lang="en-CH" sz="2400" dirty="0"/>
          </a:p>
          <a:p>
            <a:pPr marL="380990" indent="-380990">
              <a:buFont typeface="Wingdings" pitchFamily="2" charset="2"/>
              <a:buChar char="§"/>
            </a:pPr>
            <a:endParaRPr lang="en-CH" sz="2400" dirty="0"/>
          </a:p>
          <a:p>
            <a:pPr marL="380990" indent="-380990">
              <a:buFont typeface="Wingdings" pitchFamily="2" charset="2"/>
              <a:buChar char="§"/>
            </a:pPr>
            <a:endParaRPr lang="en-CH" sz="2400" dirty="0"/>
          </a:p>
          <a:p>
            <a:endParaRPr lang="en-CH" sz="2400" dirty="0"/>
          </a:p>
          <a:p>
            <a:pPr marL="380990" indent="-380990">
              <a:buFont typeface="Wingdings" pitchFamily="2" charset="2"/>
              <a:buChar char="§"/>
            </a:pPr>
            <a:endParaRPr lang="en-CH" sz="2400" dirty="0"/>
          </a:p>
          <a:p>
            <a:endParaRPr lang="en-CH" sz="2400" dirty="0"/>
          </a:p>
          <a:p>
            <a:endParaRPr lang="en-CH" sz="2400" dirty="0"/>
          </a:p>
          <a:p>
            <a:endParaRPr lang="en-CH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14B9BE7A-AE67-0146-86C8-9CEBD380BD13}"/>
                  </a:ext>
                </a:extLst>
              </p:cNvPr>
              <p:cNvSpPr/>
              <p:nvPr/>
            </p:nvSpPr>
            <p:spPr>
              <a:xfrm>
                <a:off x="409185" y="1777972"/>
                <a:ext cx="11662503" cy="25545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CH" sz="2000" dirty="0"/>
                  <a:t>The </a:t>
                </a:r>
                <a:r>
                  <a:rPr lang="en-CH" sz="2000" b="1" dirty="0"/>
                  <a:t>mole fraction </a:t>
                </a:r>
                <a:r>
                  <a:rPr lang="en-CH" sz="2000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H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H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𝜘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CH" sz="2000" dirty="0"/>
                  <a:t>) of any component of a mixture is the ratio of the number of moles of that component to the total number of moles of all the species present in the mixture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H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𝑡𝑜𝑡</m:t>
                        </m:r>
                      </m:sub>
                    </m:sSub>
                  </m:oMath>
                </a14:m>
                <a:r>
                  <a:rPr lang="en-CH" sz="2000" dirty="0"/>
                  <a:t>):</a:t>
                </a:r>
              </a:p>
              <a:p>
                <a:endParaRPr lang="en-CH" sz="2400" dirty="0"/>
              </a:p>
              <a:p>
                <a:endParaRPr lang="en-CH" sz="2400" dirty="0"/>
              </a:p>
              <a:p>
                <a:endParaRPr lang="en-CH" sz="2400" dirty="0"/>
              </a:p>
              <a:p>
                <a:endParaRPr lang="en-CH" sz="2400" dirty="0"/>
              </a:p>
              <a:p>
                <a:endParaRPr lang="en-CH" sz="2400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14B9BE7A-AE67-0146-86C8-9CEBD380BD1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185" y="1777972"/>
                <a:ext cx="11662503" cy="2554545"/>
              </a:xfrm>
              <a:prstGeom prst="rect">
                <a:avLst/>
              </a:prstGeom>
              <a:blipFill>
                <a:blip r:embed="rId3"/>
                <a:stretch>
                  <a:fillRect l="-523" t="-1193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C29DC24-45CD-FD46-8A1C-B492CE5482D2}"/>
                  </a:ext>
                </a:extLst>
              </p:cNvPr>
              <p:cNvSpPr txBox="1"/>
              <p:nvPr/>
            </p:nvSpPr>
            <p:spPr>
              <a:xfrm>
                <a:off x="6159314" y="4538217"/>
                <a:ext cx="6506330" cy="53995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CH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H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𝜘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𝑚𝑜𝑙𝑒𝑠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𝑜𝑓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𝐴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𝑡𝑜𝑡𝑎𝑙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𝑚𝑜𝑙𝑒𝑠</m:t>
                        </m:r>
                      </m:den>
                    </m:f>
                  </m:oMath>
                </a14:m>
                <a:r>
                  <a:rPr lang="en-CH" sz="24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CH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CH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CH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𝑡𝑜𝑡</m:t>
                            </m:r>
                          </m:sub>
                        </m:sSub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CH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CH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CH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CH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+ …</m:t>
                        </m:r>
                      </m:den>
                    </m:f>
                  </m:oMath>
                </a14:m>
                <a:endParaRPr lang="en-CH" sz="24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C29DC24-45CD-FD46-8A1C-B492CE5482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9314" y="4538217"/>
                <a:ext cx="6506330" cy="539956"/>
              </a:xfrm>
              <a:prstGeom prst="rect">
                <a:avLst/>
              </a:prstGeom>
              <a:blipFill>
                <a:blip r:embed="rId4"/>
                <a:stretch>
                  <a:fillRect t="-6742" b="-12360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DBECF060-414E-144A-B4B7-4124028DA4B8}"/>
              </a:ext>
            </a:extLst>
          </p:cNvPr>
          <p:cNvCxnSpPr>
            <a:cxnSpLocks/>
          </p:cNvCxnSpPr>
          <p:nvPr/>
        </p:nvCxnSpPr>
        <p:spPr>
          <a:xfrm flipV="1">
            <a:off x="10442534" y="5113257"/>
            <a:ext cx="0" cy="501999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F401850F-4713-AA47-AAF3-29F7B5880ADB}"/>
              </a:ext>
            </a:extLst>
          </p:cNvPr>
          <p:cNvSpPr/>
          <p:nvPr/>
        </p:nvSpPr>
        <p:spPr>
          <a:xfrm>
            <a:off x="9456537" y="5615256"/>
            <a:ext cx="232627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 err="1">
                <a:solidFill>
                  <a:schemeClr val="accent1"/>
                </a:solidFill>
              </a:rPr>
              <a:t>i</a:t>
            </a:r>
            <a:r>
              <a:rPr lang="en-CH" sz="2400" dirty="0">
                <a:solidFill>
                  <a:schemeClr val="accent1"/>
                </a:solidFill>
              </a:rPr>
              <a:t>ncluding water </a:t>
            </a:r>
            <a:endParaRPr lang="en-GB" sz="2400" dirty="0">
              <a:solidFill>
                <a:schemeClr val="accent1"/>
              </a:solidFill>
            </a:endParaRPr>
          </a:p>
          <a:p>
            <a:r>
              <a:rPr lang="en-CH" sz="2400" dirty="0">
                <a:solidFill>
                  <a:schemeClr val="accent1"/>
                </a:solidFill>
              </a:rPr>
              <a:t>vapo</a:t>
            </a:r>
            <a:r>
              <a:rPr lang="en-GB" sz="2400" dirty="0">
                <a:solidFill>
                  <a:schemeClr val="accent1"/>
                </a:solidFill>
              </a:rPr>
              <a:t>u</a:t>
            </a:r>
            <a:r>
              <a:rPr lang="en-CH" sz="2400" dirty="0">
                <a:solidFill>
                  <a:schemeClr val="accent1"/>
                </a:solidFill>
              </a:rPr>
              <a:t>r</a:t>
            </a:r>
          </a:p>
        </p:txBody>
      </p:sp>
      <p:pic>
        <p:nvPicPr>
          <p:cNvPr id="1026" name="Picture 2" descr="World Average Annual Relative Humidity: MapPorn">
            <a:extLst>
              <a:ext uri="{FF2B5EF4-FFF2-40B4-BE49-F238E27FC236}">
                <a16:creationId xmlns:a16="http://schemas.microsoft.com/office/drawing/2014/main" id="{E007B6AC-B167-554B-AC4B-84E4B0028F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94" b="7093"/>
          <a:stretch/>
        </p:blipFill>
        <p:spPr bwMode="auto">
          <a:xfrm>
            <a:off x="115545" y="3128691"/>
            <a:ext cx="5625724" cy="3594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53607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5C95DC5-778C-474A-AD7D-E5E2435C9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325D118-E710-9A4F-A2D3-67E70518ABC5}"/>
              </a:ext>
            </a:extLst>
          </p:cNvPr>
          <p:cNvSpPr/>
          <p:nvPr/>
        </p:nvSpPr>
        <p:spPr>
          <a:xfrm>
            <a:off x="409185" y="6371572"/>
            <a:ext cx="392481" cy="3089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2400"/>
          </a:p>
        </p:txBody>
      </p:sp>
      <p:sp>
        <p:nvSpPr>
          <p:cNvPr id="14" name="Titre 2">
            <a:extLst>
              <a:ext uri="{FF2B5EF4-FFF2-40B4-BE49-F238E27FC236}">
                <a16:creationId xmlns:a16="http://schemas.microsoft.com/office/drawing/2014/main" id="{53BD4EE3-2385-0A44-8B12-43E1EF5D1D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6499" y="174710"/>
            <a:ext cx="10301819" cy="1430337"/>
          </a:xfrm>
        </p:spPr>
        <p:txBody>
          <a:bodyPr>
            <a:noAutofit/>
          </a:bodyPr>
          <a:lstStyle/>
          <a:p>
            <a:r>
              <a:rPr lang="en-US" dirty="0"/>
              <a:t>Global network of CO</a:t>
            </a:r>
            <a:r>
              <a:rPr lang="en-US" baseline="-25000" dirty="0"/>
              <a:t>2</a:t>
            </a:r>
            <a:r>
              <a:rPr lang="en-US" dirty="0"/>
              <a:t> mole fraction in dry air</a:t>
            </a:r>
            <a:br>
              <a:rPr lang="en-US" dirty="0"/>
            </a:br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CB6E6A5-A866-1143-A1BC-DC9EEBE3B5E3}"/>
              </a:ext>
            </a:extLst>
          </p:cNvPr>
          <p:cNvSpPr/>
          <p:nvPr/>
        </p:nvSpPr>
        <p:spPr>
          <a:xfrm>
            <a:off x="328063" y="977753"/>
            <a:ext cx="1166250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H" sz="2400" dirty="0"/>
              <a:t>No influence of environmental conditions (temperature, pressure, relative humidity) = comparable data collected around the world!</a:t>
            </a:r>
          </a:p>
          <a:p>
            <a:endParaRPr lang="en-CH" sz="2400" dirty="0"/>
          </a:p>
          <a:p>
            <a:endParaRPr lang="en-CH" sz="24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4B9BE7A-AE67-0146-86C8-9CEBD380BD13}"/>
              </a:ext>
            </a:extLst>
          </p:cNvPr>
          <p:cNvSpPr/>
          <p:nvPr/>
        </p:nvSpPr>
        <p:spPr>
          <a:xfrm>
            <a:off x="328065" y="1533336"/>
            <a:ext cx="1166250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CH" sz="2400" dirty="0"/>
          </a:p>
          <a:p>
            <a:endParaRPr lang="en-CH" sz="2400" dirty="0"/>
          </a:p>
          <a:p>
            <a:endParaRPr lang="en-CH" sz="2400" dirty="0"/>
          </a:p>
          <a:p>
            <a:endParaRPr lang="en-CH" sz="2400" dirty="0"/>
          </a:p>
          <a:p>
            <a:endParaRPr lang="en-CH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1D19956-5EE9-8F40-9948-2DEDB58331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428" y="1937969"/>
            <a:ext cx="8308083" cy="474523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9E0DB6E-3E1E-487D-BD7E-B4084C347C85}"/>
              </a:ext>
            </a:extLst>
          </p:cNvPr>
          <p:cNvSpPr txBox="1"/>
          <p:nvPr/>
        </p:nvSpPr>
        <p:spPr>
          <a:xfrm>
            <a:off x="8261351" y="6375290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ID4096" dirty="0"/>
              <a:t>https://gml.noaa.gov/ccgg/about.html</a:t>
            </a:r>
          </a:p>
        </p:txBody>
      </p:sp>
    </p:spTree>
    <p:extLst>
      <p:ext uri="{BB962C8B-B14F-4D97-AF65-F5344CB8AC3E}">
        <p14:creationId xmlns:p14="http://schemas.microsoft.com/office/powerpoint/2010/main" val="36331235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0ADC9092-B8AD-9448-9690-13D94442A1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Definitions</a:t>
            </a:r>
            <a:br>
              <a:rPr lang="en-US" dirty="0"/>
            </a:br>
            <a:endParaRPr lang="en-US" sz="2400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5C95DC5-778C-474A-AD7D-E5E2435C9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9</a:t>
            </a:fld>
            <a:endParaRPr lang="fr-FR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325D118-E710-9A4F-A2D3-67E70518ABC5}"/>
              </a:ext>
            </a:extLst>
          </p:cNvPr>
          <p:cNvSpPr/>
          <p:nvPr/>
        </p:nvSpPr>
        <p:spPr>
          <a:xfrm>
            <a:off x="409185" y="6371572"/>
            <a:ext cx="392481" cy="3089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240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8A3D2805-C0B5-5648-98C6-3D7B5A04BC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874113"/>
            <a:ext cx="12050232" cy="5806435"/>
          </a:xfrm>
        </p:spPr>
        <p:txBody>
          <a:bodyPr>
            <a:normAutofit fontScale="92500"/>
          </a:bodyPr>
          <a:lstStyle/>
          <a:p>
            <a:pPr>
              <a:spcBef>
                <a:spcPts val="0"/>
              </a:spcBef>
              <a:spcAft>
                <a:spcPts val="1600"/>
              </a:spcAft>
            </a:pPr>
            <a:r>
              <a:rPr lang="en-CH" b="1" dirty="0">
                <a:solidFill>
                  <a:srgbClr val="FF0000"/>
                </a:solidFill>
              </a:rPr>
              <a:t>Emission</a:t>
            </a:r>
            <a:r>
              <a:rPr lang="en-CH" dirty="0"/>
              <a:t>: amount of pollutant </a:t>
            </a:r>
            <a:r>
              <a:rPr lang="en-US" i="1" u="sng" dirty="0"/>
              <a:t>emitted</a:t>
            </a:r>
            <a:r>
              <a:rPr lang="en-CH" dirty="0"/>
              <a:t> in the atmosphere from a specific source</a:t>
            </a:r>
            <a:r>
              <a:rPr lang="en-US" dirty="0"/>
              <a:t> (or unit of area)</a:t>
            </a:r>
            <a:r>
              <a:rPr lang="en-CH" dirty="0"/>
              <a:t> and in a specific time interval (e.g., tons</a:t>
            </a:r>
            <a:r>
              <a:rPr lang="en-US" dirty="0"/>
              <a:t>/</a:t>
            </a:r>
            <a:r>
              <a:rPr lang="en-CH" dirty="0"/>
              <a:t>year</a:t>
            </a:r>
            <a:r>
              <a:rPr lang="en-US" dirty="0"/>
              <a:t> or tons/m</a:t>
            </a:r>
            <a:r>
              <a:rPr lang="en-US" baseline="30000" dirty="0"/>
              <a:t>2</a:t>
            </a:r>
            <a:r>
              <a:rPr lang="en-US" dirty="0"/>
              <a:t>/year)</a:t>
            </a:r>
          </a:p>
          <a:p>
            <a:pPr>
              <a:spcBef>
                <a:spcPts val="0"/>
              </a:spcBef>
              <a:spcAft>
                <a:spcPts val="1600"/>
              </a:spcAft>
            </a:pPr>
            <a:endParaRPr lang="en-US" dirty="0"/>
          </a:p>
          <a:p>
            <a:pPr>
              <a:spcBef>
                <a:spcPts val="0"/>
              </a:spcBef>
              <a:spcAft>
                <a:spcPts val="1600"/>
              </a:spcAft>
            </a:pPr>
            <a:r>
              <a:rPr lang="en-US" b="1" dirty="0">
                <a:solidFill>
                  <a:srgbClr val="0070C0"/>
                </a:solidFill>
              </a:rPr>
              <a:t>Deposition</a:t>
            </a:r>
            <a:r>
              <a:rPr lang="en-CH" dirty="0"/>
              <a:t>: amount of pollutant </a:t>
            </a:r>
            <a:r>
              <a:rPr lang="en-US" i="1" u="sng" dirty="0"/>
              <a:t>removed</a:t>
            </a:r>
            <a:r>
              <a:rPr lang="en-CH" dirty="0"/>
              <a:t> in the atmosphere from a </a:t>
            </a:r>
            <a:r>
              <a:rPr lang="en-US" dirty="0"/>
              <a:t>mechanism (wet or dry) over a unit of area,</a:t>
            </a:r>
            <a:r>
              <a:rPr lang="en-CH" dirty="0"/>
              <a:t> and in a specific time interval (e.g., tons</a:t>
            </a:r>
            <a:r>
              <a:rPr lang="en-US" dirty="0"/>
              <a:t>/</a:t>
            </a:r>
            <a:r>
              <a:rPr lang="en-CH" dirty="0"/>
              <a:t>year</a:t>
            </a:r>
            <a:r>
              <a:rPr lang="en-US" dirty="0"/>
              <a:t> or tons/m</a:t>
            </a:r>
            <a:r>
              <a:rPr lang="en-US" baseline="30000" dirty="0"/>
              <a:t>2</a:t>
            </a:r>
            <a:r>
              <a:rPr lang="en-US" dirty="0"/>
              <a:t>/year)</a:t>
            </a:r>
          </a:p>
          <a:p>
            <a:pPr>
              <a:spcBef>
                <a:spcPts val="0"/>
              </a:spcBef>
              <a:spcAft>
                <a:spcPts val="1600"/>
              </a:spcAft>
            </a:pPr>
            <a:endParaRPr lang="en-CH" dirty="0"/>
          </a:p>
          <a:p>
            <a:pPr>
              <a:spcBef>
                <a:spcPts val="0"/>
              </a:spcBef>
              <a:spcAft>
                <a:spcPts val="1600"/>
              </a:spcAft>
            </a:pPr>
            <a:r>
              <a:rPr lang="en-CH" b="1" dirty="0">
                <a:solidFill>
                  <a:srgbClr val="00B050"/>
                </a:solidFill>
              </a:rPr>
              <a:t>Concentration</a:t>
            </a:r>
            <a:r>
              <a:rPr lang="en-CH" dirty="0"/>
              <a:t>: amount of pollutant in the atmosphere per volume unit (e.g., grams per m</a:t>
            </a:r>
            <a:r>
              <a:rPr lang="en-CH" baseline="30000" dirty="0"/>
              <a:t>3</a:t>
            </a:r>
            <a:r>
              <a:rPr lang="en-CH" dirty="0"/>
              <a:t>)</a:t>
            </a:r>
            <a:endParaRPr lang="en-US" dirty="0"/>
          </a:p>
          <a:p>
            <a:pPr>
              <a:spcBef>
                <a:spcPts val="0"/>
              </a:spcBef>
              <a:spcAft>
                <a:spcPts val="1600"/>
              </a:spcAft>
            </a:pPr>
            <a:endParaRPr lang="en-US" dirty="0"/>
          </a:p>
          <a:p>
            <a:pPr>
              <a:spcBef>
                <a:spcPts val="0"/>
              </a:spcBef>
              <a:spcAft>
                <a:spcPts val="1600"/>
              </a:spcAft>
            </a:pPr>
            <a:r>
              <a:rPr lang="en-CH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Mole fraction</a:t>
            </a:r>
            <a:r>
              <a:rPr lang="en-CH" dirty="0"/>
              <a:t>: number of molecules of gas X in a given number of molecules of air</a:t>
            </a:r>
            <a:r>
              <a:rPr lang="en-GB" dirty="0"/>
              <a:t> (typically dry air for comparability)</a:t>
            </a:r>
          </a:p>
          <a:p>
            <a:pPr lvl="1">
              <a:spcBef>
                <a:spcPts val="0"/>
              </a:spcBef>
              <a:spcAft>
                <a:spcPts val="1600"/>
              </a:spcAft>
            </a:pPr>
            <a:r>
              <a:rPr lang="en-US" dirty="0"/>
              <a:t>Equivalently called 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Mixing Ratio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200" dirty="0"/>
              <a:t>typically given in parts per million/billion/trillion (ppt/ppb/ppm)</a:t>
            </a:r>
          </a:p>
          <a:p>
            <a:pPr lvl="1">
              <a:spcBef>
                <a:spcPts val="0"/>
              </a:spcBef>
              <a:spcAft>
                <a:spcPts val="1600"/>
              </a:spcAft>
            </a:pPr>
            <a:r>
              <a:rPr lang="en-US" sz="2200" dirty="0"/>
              <a:t>Mole/volume mixing ratio are assumed to be equivalent since the volume occupied by an ideal gas is proportional to the number of molecules</a:t>
            </a:r>
          </a:p>
          <a:p>
            <a:pPr>
              <a:spcBef>
                <a:spcPts val="0"/>
              </a:spcBef>
              <a:spcAft>
                <a:spcPts val="1600"/>
              </a:spcAft>
            </a:pPr>
            <a:endParaRPr lang="en-US" dirty="0"/>
          </a:p>
          <a:p>
            <a:pPr>
              <a:spcBef>
                <a:spcPts val="0"/>
              </a:spcBef>
              <a:spcAft>
                <a:spcPts val="1600"/>
              </a:spcAft>
            </a:pPr>
            <a:endParaRPr lang="en-CH" dirty="0"/>
          </a:p>
          <a:p>
            <a:endParaRPr lang="en-US" dirty="0"/>
          </a:p>
          <a:p>
            <a:endParaRPr lang="en-US" dirty="0"/>
          </a:p>
          <a:p>
            <a:endParaRPr lang="en-CH" dirty="0">
              <a:highlight>
                <a:srgbClr val="FFFF00"/>
              </a:highlight>
            </a:endParaRPr>
          </a:p>
          <a:p>
            <a:endParaRPr lang="en-CH" dirty="0">
              <a:highlight>
                <a:srgbClr val="FFFF00"/>
              </a:highlight>
            </a:endParaRPr>
          </a:p>
          <a:p>
            <a:endParaRPr lang="en-CH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6883B60-4C9F-4FC6-B4F3-D71E89041F6B}"/>
              </a:ext>
            </a:extLst>
          </p:cNvPr>
          <p:cNvGrpSpPr/>
          <p:nvPr/>
        </p:nvGrpSpPr>
        <p:grpSpPr>
          <a:xfrm>
            <a:off x="1770015" y="597424"/>
            <a:ext cx="8510201" cy="5663154"/>
            <a:chOff x="1432918" y="667409"/>
            <a:chExt cx="6382651" cy="4247365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F7D8F4B8-DC6D-4335-BF0F-97834E776AD9}"/>
                </a:ext>
              </a:extLst>
            </p:cNvPr>
            <p:cNvGrpSpPr/>
            <p:nvPr/>
          </p:nvGrpSpPr>
          <p:grpSpPr>
            <a:xfrm>
              <a:off x="1432918" y="667409"/>
              <a:ext cx="6382651" cy="4247365"/>
              <a:chOff x="1432918" y="667409"/>
              <a:chExt cx="6382651" cy="4247365"/>
            </a:xfrm>
          </p:grpSpPr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3B146E5C-DF11-444E-895A-D69BAE4D9356}"/>
                  </a:ext>
                </a:extLst>
              </p:cNvPr>
              <p:cNvGrpSpPr/>
              <p:nvPr/>
            </p:nvGrpSpPr>
            <p:grpSpPr>
              <a:xfrm>
                <a:off x="1432918" y="667409"/>
                <a:ext cx="6382651" cy="4247365"/>
                <a:chOff x="1432918" y="667409"/>
                <a:chExt cx="6382651" cy="4247365"/>
              </a:xfrm>
            </p:grpSpPr>
            <p:grpSp>
              <p:nvGrpSpPr>
                <p:cNvPr id="14" name="Group 13">
                  <a:extLst>
                    <a:ext uri="{FF2B5EF4-FFF2-40B4-BE49-F238E27FC236}">
                      <a16:creationId xmlns:a16="http://schemas.microsoft.com/office/drawing/2014/main" id="{77ACF88F-F88C-431F-8D52-77EE65768CAF}"/>
                    </a:ext>
                  </a:extLst>
                </p:cNvPr>
                <p:cNvGrpSpPr/>
                <p:nvPr/>
              </p:nvGrpSpPr>
              <p:grpSpPr>
                <a:xfrm>
                  <a:off x="1432918" y="667409"/>
                  <a:ext cx="6382651" cy="4247365"/>
                  <a:chOff x="1787337" y="596526"/>
                  <a:chExt cx="6382651" cy="4247365"/>
                </a:xfrm>
              </p:grpSpPr>
              <p:grpSp>
                <p:nvGrpSpPr>
                  <p:cNvPr id="16" name="Group 15">
                    <a:extLst>
                      <a:ext uri="{FF2B5EF4-FFF2-40B4-BE49-F238E27FC236}">
                        <a16:creationId xmlns:a16="http://schemas.microsoft.com/office/drawing/2014/main" id="{E92A5D3F-ECC9-4CA8-A1BD-A859A0A95D0A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>
                  <a:xfrm>
                    <a:off x="1787337" y="596526"/>
                    <a:ext cx="6382651" cy="4247365"/>
                    <a:chOff x="3877340" y="2318463"/>
                    <a:chExt cx="4155911" cy="2765570"/>
                  </a:xfrm>
                </p:grpSpPr>
                <p:grpSp>
                  <p:nvGrpSpPr>
                    <p:cNvPr id="19" name="Group 18">
                      <a:extLst>
                        <a:ext uri="{FF2B5EF4-FFF2-40B4-BE49-F238E27FC236}">
                          <a16:creationId xmlns:a16="http://schemas.microsoft.com/office/drawing/2014/main" id="{CE83ACEC-69BC-4FBE-96CE-93F6C7E5B5A4}"/>
                        </a:ext>
                      </a:extLst>
                    </p:cNvPr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3877340" y="2318463"/>
                      <a:ext cx="4155911" cy="2765570"/>
                      <a:chOff x="4065827" y="2570446"/>
                      <a:chExt cx="3492500" cy="2324100"/>
                    </a:xfrm>
                  </p:grpSpPr>
                  <p:pic>
                    <p:nvPicPr>
                      <p:cNvPr id="22" name="Picture 2" descr="Carbon Emissions Set for Second-Largest Jump in History in 2021 | Time">
                        <a:extLst>
                          <a:ext uri="{FF2B5EF4-FFF2-40B4-BE49-F238E27FC236}">
                            <a16:creationId xmlns:a16="http://schemas.microsoft.com/office/drawing/2014/main" id="{2AA3225B-442F-48D5-88EA-35DD9AD5D1B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5827" y="2570446"/>
                        <a:ext cx="3492500" cy="2324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  <p:sp>
                    <p:nvSpPr>
                      <p:cNvPr id="23" name="Striped Right Arrow 1">
                        <a:extLst>
                          <a:ext uri="{FF2B5EF4-FFF2-40B4-BE49-F238E27FC236}">
                            <a16:creationId xmlns:a16="http://schemas.microsoft.com/office/drawing/2014/main" id="{A7A4BF5F-4BB4-403C-B3C1-458629C1843A}"/>
                          </a:ext>
                        </a:extLst>
                      </p:cNvPr>
                      <p:cNvSpPr/>
                      <p:nvPr/>
                    </p:nvSpPr>
                    <p:spPr>
                      <a:xfrm rot="16200000">
                        <a:off x="6137754" y="3347319"/>
                        <a:ext cx="444674" cy="325677"/>
                      </a:xfrm>
                      <a:prstGeom prst="stripedRightArrow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CH" sz="2400"/>
                      </a:p>
                    </p:txBody>
                  </p:sp>
                  <p:sp>
                    <p:nvSpPr>
                      <p:cNvPr id="24" name="Rectangle 23">
                        <a:extLst>
                          <a:ext uri="{FF2B5EF4-FFF2-40B4-BE49-F238E27FC236}">
                            <a16:creationId xmlns:a16="http://schemas.microsoft.com/office/drawing/2014/main" id="{11FAA71F-D165-47BB-8CC9-7D5C981CF72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872062" y="4294738"/>
                        <a:ext cx="970706" cy="54320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  <p:txBody>
                      <a:bodyPr wrap="none">
                        <a:spAutoFit/>
                      </a:bodyPr>
                      <a:lstStyle/>
                      <a:p>
                        <a:pPr algn="ctr"/>
                        <a:r>
                          <a:rPr lang="en-CH" sz="2667" u="sng" dirty="0">
                            <a:solidFill>
                              <a:srgbClr val="FF0000"/>
                            </a:solidFill>
                          </a:rPr>
                          <a:t>Emissions</a:t>
                        </a:r>
                      </a:p>
                      <a:p>
                        <a:pPr algn="ctr"/>
                        <a:r>
                          <a:rPr lang="en-US" sz="2667" dirty="0">
                            <a:solidFill>
                              <a:srgbClr val="FF0000"/>
                            </a:solidFill>
                          </a:rPr>
                          <a:t>Tons/</a:t>
                        </a:r>
                        <a:r>
                          <a:rPr lang="en-CH" sz="2667" dirty="0">
                            <a:solidFill>
                              <a:srgbClr val="FF0000"/>
                            </a:solidFill>
                          </a:rPr>
                          <a:t>year</a:t>
                        </a:r>
                        <a:endParaRPr lang="en-US" sz="2667" dirty="0">
                          <a:solidFill>
                            <a:srgbClr val="FF0000"/>
                          </a:solidFill>
                        </a:endParaRPr>
                      </a:p>
                      <a:p>
                        <a:pPr algn="ctr"/>
                        <a:r>
                          <a:rPr lang="en-US" sz="2667" dirty="0">
                            <a:solidFill>
                              <a:srgbClr val="FF0000"/>
                            </a:solidFill>
                          </a:rPr>
                          <a:t>Tons/ m</a:t>
                        </a:r>
                        <a:r>
                          <a:rPr lang="en-US" sz="2667" baseline="30000" dirty="0">
                            <a:solidFill>
                              <a:srgbClr val="FF0000"/>
                            </a:solidFill>
                          </a:rPr>
                          <a:t>2</a:t>
                        </a:r>
                        <a:r>
                          <a:rPr lang="en-US" sz="2667" dirty="0">
                            <a:solidFill>
                              <a:srgbClr val="FF0000"/>
                            </a:solidFill>
                          </a:rPr>
                          <a:t>/ </a:t>
                        </a:r>
                        <a:r>
                          <a:rPr lang="en-CH" sz="2667" dirty="0">
                            <a:solidFill>
                              <a:srgbClr val="FF0000"/>
                            </a:solidFill>
                          </a:rPr>
                          <a:t>year</a:t>
                        </a:r>
                      </a:p>
                    </p:txBody>
                  </p:sp>
                  <p:sp>
                    <p:nvSpPr>
                      <p:cNvPr id="25" name="Rectangle 24">
                        <a:extLst>
                          <a:ext uri="{FF2B5EF4-FFF2-40B4-BE49-F238E27FC236}">
                            <a16:creationId xmlns:a16="http://schemas.microsoft.com/office/drawing/2014/main" id="{F2BD0B5D-7629-49FF-8C54-98C7ECB94E0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855777" y="3749485"/>
                        <a:ext cx="993345" cy="1104889"/>
                      </a:xfrm>
                      <a:prstGeom prst="rect">
                        <a:avLst/>
                      </a:prstGeom>
                      <a:noFill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CH" sz="2400"/>
                      </a:p>
                    </p:txBody>
                  </p:sp>
                  <p:sp>
                    <p:nvSpPr>
                      <p:cNvPr id="26" name="Rectangle 25">
                        <a:extLst>
                          <a:ext uri="{FF2B5EF4-FFF2-40B4-BE49-F238E27FC236}">
                            <a16:creationId xmlns:a16="http://schemas.microsoft.com/office/drawing/2014/main" id="{61C32F3A-C7B5-42CD-A3AD-00E8752E49C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169601" y="2680266"/>
                        <a:ext cx="830399" cy="356691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92D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CH" sz="2400"/>
                      </a:p>
                    </p:txBody>
                  </p:sp>
                  <p:sp>
                    <p:nvSpPr>
                      <p:cNvPr id="27" name="Rectangle 26">
                        <a:extLst>
                          <a:ext uri="{FF2B5EF4-FFF2-40B4-BE49-F238E27FC236}">
                            <a16:creationId xmlns:a16="http://schemas.microsoft.com/office/drawing/2014/main" id="{0DB748E1-EF27-4605-86F3-3B161D03BE6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154637" y="2668666"/>
                        <a:ext cx="863239" cy="341033"/>
                      </a:xfrm>
                      <a:prstGeom prst="rect">
                        <a:avLst/>
                      </a:prstGeom>
                    </p:spPr>
                    <p:txBody>
                      <a:bodyPr wrap="none">
                        <a:spAutoFit/>
                      </a:bodyPr>
                      <a:lstStyle/>
                      <a:p>
                        <a:pPr algn="ctr"/>
                        <a:r>
                          <a:rPr lang="en-CH" sz="2400" dirty="0">
                            <a:solidFill>
                              <a:srgbClr val="92D050"/>
                            </a:solidFill>
                          </a:rPr>
                          <a:t>Concentration</a:t>
                        </a:r>
                        <a:br>
                          <a:rPr lang="en-CH" sz="2400" dirty="0">
                            <a:solidFill>
                              <a:srgbClr val="92D050"/>
                            </a:solidFill>
                          </a:rPr>
                        </a:br>
                        <a:r>
                          <a:rPr lang="en-CH" sz="2400" dirty="0">
                            <a:solidFill>
                              <a:srgbClr val="92D050"/>
                            </a:solidFill>
                          </a:rPr>
                          <a:t>(g/m</a:t>
                        </a:r>
                        <a:r>
                          <a:rPr lang="en-CH" sz="2400" baseline="30000" dirty="0">
                            <a:solidFill>
                              <a:srgbClr val="92D050"/>
                            </a:solidFill>
                          </a:rPr>
                          <a:t>3</a:t>
                        </a:r>
                        <a:r>
                          <a:rPr lang="en-CH" sz="2400" dirty="0">
                            <a:solidFill>
                              <a:srgbClr val="92D050"/>
                            </a:solidFill>
                          </a:rPr>
                          <a:t>)</a:t>
                        </a:r>
                      </a:p>
                    </p:txBody>
                  </p:sp>
                </p:grpSp>
                <p:sp>
                  <p:nvSpPr>
                    <p:cNvPr id="20" name="Rectangle 19">
                      <a:extLst>
                        <a:ext uri="{FF2B5EF4-FFF2-40B4-BE49-F238E27FC236}">
                          <a16:creationId xmlns:a16="http://schemas.microsoft.com/office/drawing/2014/main" id="{783DEEB7-FD17-4EA1-B9AD-EA8831A2A66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020886" y="2449144"/>
                      <a:ext cx="964623" cy="424446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CH" sz="2400"/>
                    </a:p>
                  </p:txBody>
                </p:sp>
                <p:sp>
                  <p:nvSpPr>
                    <p:cNvPr id="21" name="Rectangle 20">
                      <a:extLst>
                        <a:ext uri="{FF2B5EF4-FFF2-40B4-BE49-F238E27FC236}">
                          <a16:creationId xmlns:a16="http://schemas.microsoft.com/office/drawing/2014/main" id="{5315ADF1-0B1C-4068-8030-DF1134F5414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007697" y="2435340"/>
                      <a:ext cx="1001380" cy="405813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</a:rPr>
                        <a:t>Mole Fraction</a:t>
                      </a:r>
                      <a:br>
                        <a:rPr lang="en-CH" sz="2400" dirty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</a:rPr>
                      </a:br>
                      <a:r>
                        <a:rPr lang="en-CH" sz="2400" dirty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</a:rPr>
                        <a:t>(</a:t>
                      </a:r>
                      <a:r>
                        <a:rPr lang="en-US" sz="2400" dirty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</a:rPr>
                        <a:t>0-1</a:t>
                      </a:r>
                      <a:r>
                        <a:rPr lang="en-CH" sz="2400" dirty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</a:rPr>
                        <a:t>)</a:t>
                      </a:r>
                    </a:p>
                  </p:txBody>
                </p:sp>
              </p:grpSp>
              <p:sp>
                <p:nvSpPr>
                  <p:cNvPr id="17" name="Rectangle 16">
                    <a:extLst>
                      <a:ext uri="{FF2B5EF4-FFF2-40B4-BE49-F238E27FC236}">
                        <a16:creationId xmlns:a16="http://schemas.microsoft.com/office/drawing/2014/main" id="{44031736-7BBD-406D-BA07-5686DA31953B}"/>
                      </a:ext>
                    </a:extLst>
                  </p:cNvPr>
                  <p:cNvSpPr/>
                  <p:nvPr/>
                </p:nvSpPr>
                <p:spPr>
                  <a:xfrm>
                    <a:off x="5067602" y="797226"/>
                    <a:ext cx="1481469" cy="651864"/>
                  </a:xfrm>
                  <a:prstGeom prst="rect">
                    <a:avLst/>
                  </a:prstGeom>
                  <a:noFill/>
                  <a:ln>
                    <a:solidFill>
                      <a:srgbClr val="ED6118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CH" sz="2400">
                      <a:solidFill>
                        <a:schemeClr val="accent5">
                          <a:lumMod val="75000"/>
                        </a:schemeClr>
                      </a:solidFill>
                    </a:endParaRPr>
                  </a:p>
                </p:txBody>
              </p:sp>
              <p:sp>
                <p:nvSpPr>
                  <p:cNvPr id="18" name="Rectangle 17">
                    <a:extLst>
                      <a:ext uri="{FF2B5EF4-FFF2-40B4-BE49-F238E27FC236}">
                        <a16:creationId xmlns:a16="http://schemas.microsoft.com/office/drawing/2014/main" id="{9DFA0FA5-072B-4A43-8FAC-45548C5F220D}"/>
                      </a:ext>
                    </a:extLst>
                  </p:cNvPr>
                  <p:cNvSpPr/>
                  <p:nvPr/>
                </p:nvSpPr>
                <p:spPr>
                  <a:xfrm>
                    <a:off x="5111069" y="776026"/>
                    <a:ext cx="1410482" cy="623248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algn="ctr"/>
                    <a:r>
                      <a:rPr lang="en-US" sz="2400" dirty="0">
                        <a:solidFill>
                          <a:schemeClr val="accent5">
                            <a:lumMod val="75000"/>
                          </a:schemeClr>
                        </a:solidFill>
                      </a:rPr>
                      <a:t>Mixing Ratio</a:t>
                    </a:r>
                  </a:p>
                  <a:p>
                    <a:pPr algn="ctr"/>
                    <a:r>
                      <a:rPr lang="en-US" sz="2400" dirty="0">
                        <a:solidFill>
                          <a:schemeClr val="accent5">
                            <a:lumMod val="75000"/>
                          </a:schemeClr>
                        </a:solidFill>
                      </a:rPr>
                      <a:t>(ppb)</a:t>
                    </a:r>
                    <a:endParaRPr lang="en-CH" sz="2400" dirty="0">
                      <a:solidFill>
                        <a:schemeClr val="accent5">
                          <a:lumMod val="75000"/>
                        </a:schemeClr>
                      </a:solidFill>
                    </a:endParaRPr>
                  </a:p>
                </p:txBody>
              </p:sp>
            </p:grpSp>
            <p:sp>
              <p:nvSpPr>
                <p:cNvPr id="15" name="Striped Right Arrow 1">
                  <a:extLst>
                    <a:ext uri="{FF2B5EF4-FFF2-40B4-BE49-F238E27FC236}">
                      <a16:creationId xmlns:a16="http://schemas.microsoft.com/office/drawing/2014/main" id="{E682A5D4-AA92-4914-9B41-6005948F541C}"/>
                    </a:ext>
                  </a:extLst>
                </p:cNvPr>
                <p:cNvSpPr/>
                <p:nvPr/>
              </p:nvSpPr>
              <p:spPr>
                <a:xfrm rot="5400000">
                  <a:off x="3225991" y="3101077"/>
                  <a:ext cx="812655" cy="595185"/>
                </a:xfrm>
                <a:prstGeom prst="stripedRightArrow">
                  <a:avLst/>
                </a:prstGeom>
                <a:solidFill>
                  <a:srgbClr val="0070C0"/>
                </a:solidFill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H" sz="2400"/>
                </a:p>
              </p:txBody>
            </p:sp>
          </p:grp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C6F74FFB-75EE-44A0-9B89-9CF250368A31}"/>
                  </a:ext>
                </a:extLst>
              </p:cNvPr>
              <p:cNvSpPr/>
              <p:nvPr/>
            </p:nvSpPr>
            <p:spPr>
              <a:xfrm>
                <a:off x="2669616" y="3818605"/>
                <a:ext cx="1773995" cy="99272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667" u="sng" dirty="0">
                    <a:solidFill>
                      <a:srgbClr val="0070C0"/>
                    </a:solidFill>
                  </a:rPr>
                  <a:t>Deposition</a:t>
                </a:r>
                <a:endParaRPr lang="en-CH" sz="2667" u="sng" dirty="0">
                  <a:solidFill>
                    <a:srgbClr val="0070C0"/>
                  </a:solidFill>
                </a:endParaRPr>
              </a:p>
              <a:p>
                <a:pPr algn="ctr"/>
                <a:r>
                  <a:rPr lang="en-US" sz="2667" dirty="0">
                    <a:solidFill>
                      <a:srgbClr val="0070C0"/>
                    </a:solidFill>
                  </a:rPr>
                  <a:t>Tons/</a:t>
                </a:r>
                <a:r>
                  <a:rPr lang="en-CH" sz="2667" dirty="0">
                    <a:solidFill>
                      <a:srgbClr val="0070C0"/>
                    </a:solidFill>
                  </a:rPr>
                  <a:t>year</a:t>
                </a:r>
                <a:endParaRPr lang="en-US" sz="2667" dirty="0">
                  <a:solidFill>
                    <a:srgbClr val="0070C0"/>
                  </a:solidFill>
                </a:endParaRPr>
              </a:p>
              <a:p>
                <a:pPr algn="ctr"/>
                <a:r>
                  <a:rPr lang="en-US" sz="2667" dirty="0">
                    <a:solidFill>
                      <a:srgbClr val="0070C0"/>
                    </a:solidFill>
                  </a:rPr>
                  <a:t>Tons/ m</a:t>
                </a:r>
                <a:r>
                  <a:rPr lang="en-US" sz="2667" baseline="30000" dirty="0">
                    <a:solidFill>
                      <a:srgbClr val="0070C0"/>
                    </a:solidFill>
                  </a:rPr>
                  <a:t>2</a:t>
                </a:r>
                <a:r>
                  <a:rPr lang="en-US" sz="2667" dirty="0">
                    <a:solidFill>
                      <a:srgbClr val="0070C0"/>
                    </a:solidFill>
                  </a:rPr>
                  <a:t>/ </a:t>
                </a:r>
                <a:r>
                  <a:rPr lang="en-CH" sz="2667" dirty="0">
                    <a:solidFill>
                      <a:srgbClr val="0070C0"/>
                    </a:solidFill>
                  </a:rPr>
                  <a:t>year</a:t>
                </a:r>
              </a:p>
            </p:txBody>
          </p:sp>
        </p:grp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C2658CE-1798-4B71-8718-7E921F34075C}"/>
                </a:ext>
              </a:extLst>
            </p:cNvPr>
            <p:cNvSpPr/>
            <p:nvPr/>
          </p:nvSpPr>
          <p:spPr>
            <a:xfrm>
              <a:off x="2648927" y="3818606"/>
              <a:ext cx="1815369" cy="1029270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469178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EPFL - New Colors 2019">
      <a:dk1>
        <a:srgbClr val="413C3A"/>
      </a:dk1>
      <a:lt1>
        <a:srgbClr val="FFFFFF"/>
      </a:lt1>
      <a:dk2>
        <a:srgbClr val="413C3A"/>
      </a:dk2>
      <a:lt2>
        <a:srgbClr val="CAC7C7"/>
      </a:lt2>
      <a:accent1>
        <a:srgbClr val="E30613"/>
      </a:accent1>
      <a:accent2>
        <a:srgbClr val="00A79F"/>
      </a:accent2>
      <a:accent3>
        <a:srgbClr val="413C3A"/>
      </a:accent3>
      <a:accent4>
        <a:srgbClr val="007480"/>
      </a:accent4>
      <a:accent5>
        <a:srgbClr val="F39869"/>
      </a:accent5>
      <a:accent6>
        <a:srgbClr val="B51F1F"/>
      </a:accent6>
      <a:hlink>
        <a:srgbClr val="ED6E9C"/>
      </a:hlink>
      <a:folHlink>
        <a:srgbClr val="4F8FCC"/>
      </a:folHlink>
    </a:clrScheme>
    <a:fontScheme name="EPFL_Beta2">
      <a:majorFont>
        <a:latin typeface="Franklin Gothic Demi Cond"/>
        <a:ea typeface=""/>
        <a:cs typeface=""/>
      </a:majorFont>
      <a:minorFont>
        <a:latin typeface="Arial"/>
        <a:ea typeface=""/>
        <a:cs typeface="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_EPFL_Beta2" id="{6A525B41-3E68-491F-A6C9-0B15EA1321FE}" vid="{993E2952-EB5D-4425-8012-1B04381EBC4A}"/>
    </a:ext>
  </a:extLst>
</a:theme>
</file>

<file path=ppt/theme/theme2.xml><?xml version="1.0" encoding="utf-8"?>
<a:theme xmlns:a="http://schemas.openxmlformats.org/drawingml/2006/main" name="1_Thème Office">
  <a:themeElements>
    <a:clrScheme name="EPFL - New Colors 2019">
      <a:dk1>
        <a:srgbClr val="413C3A"/>
      </a:dk1>
      <a:lt1>
        <a:srgbClr val="FFFFFF"/>
      </a:lt1>
      <a:dk2>
        <a:srgbClr val="413C3A"/>
      </a:dk2>
      <a:lt2>
        <a:srgbClr val="CAC7C7"/>
      </a:lt2>
      <a:accent1>
        <a:srgbClr val="E30613"/>
      </a:accent1>
      <a:accent2>
        <a:srgbClr val="00A79F"/>
      </a:accent2>
      <a:accent3>
        <a:srgbClr val="413C3A"/>
      </a:accent3>
      <a:accent4>
        <a:srgbClr val="007480"/>
      </a:accent4>
      <a:accent5>
        <a:srgbClr val="F39869"/>
      </a:accent5>
      <a:accent6>
        <a:srgbClr val="B51F1F"/>
      </a:accent6>
      <a:hlink>
        <a:srgbClr val="ED6E9C"/>
      </a:hlink>
      <a:folHlink>
        <a:srgbClr val="4F8FCC"/>
      </a:folHlink>
    </a:clrScheme>
    <a:fontScheme name="EPFL_Beta2">
      <a:majorFont>
        <a:latin typeface="Franklin Gothic Demi Cond"/>
        <a:ea typeface=""/>
        <a:cs typeface=""/>
      </a:majorFont>
      <a:minorFont>
        <a:latin typeface="Arial"/>
        <a:ea typeface=""/>
        <a:cs typeface="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_EPFL_Beta2" id="{6A525B41-3E68-491F-A6C9-0B15EA1321FE}" vid="{993E2952-EB5D-4425-8012-1B04381EBC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5419</TotalTime>
  <Words>1298</Words>
  <Application>Microsoft Office PowerPoint</Application>
  <PresentationFormat>Widescreen</PresentationFormat>
  <Paragraphs>203</Paragraphs>
  <Slides>19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Calibri</vt:lpstr>
      <vt:lpstr>Cambria Math</vt:lpstr>
      <vt:lpstr>Franklin Gothic Demi Cond</vt:lpstr>
      <vt:lpstr>Segoe Script</vt:lpstr>
      <vt:lpstr>Wingdings</vt:lpstr>
      <vt:lpstr>Thème Office</vt:lpstr>
      <vt:lpstr>1_Thème Office</vt:lpstr>
      <vt:lpstr>Exercise session #3</vt:lpstr>
      <vt:lpstr>Topics</vt:lpstr>
      <vt:lpstr>Assignment</vt:lpstr>
      <vt:lpstr>(atmospheric) chemistry concepts </vt:lpstr>
      <vt:lpstr>Concentration vs. mole fraction (aka mixing ratio)  </vt:lpstr>
      <vt:lpstr>Concentration vs. mole fraction (aka mixing ratio)   </vt:lpstr>
      <vt:lpstr>Concentration vs. mole fraction (aka mixing ratio)   </vt:lpstr>
      <vt:lpstr>Global network of CO2 mole fraction in dry air </vt:lpstr>
      <vt:lpstr>Definitions </vt:lpstr>
      <vt:lpstr>Definitions </vt:lpstr>
      <vt:lpstr>Recap from lecture</vt:lpstr>
      <vt:lpstr>Greenhouse effect </vt:lpstr>
      <vt:lpstr>Convective - radiative equilibrium </vt:lpstr>
      <vt:lpstr>Stratospheric cooling</vt:lpstr>
      <vt:lpstr>Exercises</vt:lpstr>
      <vt:lpstr>Question 1</vt:lpstr>
      <vt:lpstr>Question 2</vt:lpstr>
      <vt:lpstr>Exercise 3</vt:lpstr>
      <vt:lpstr>5. Air quality standards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Exercise session #3</dc:title>
  <dc:creator>Mihnea Surdu</dc:creator>
  <cp:lastModifiedBy>Mihnea Surdu</cp:lastModifiedBy>
  <cp:revision>29</cp:revision>
  <dcterms:created xsi:type="dcterms:W3CDTF">2024-09-19T08:05:06Z</dcterms:created>
  <dcterms:modified xsi:type="dcterms:W3CDTF">2024-09-26T09:54:35Z</dcterms:modified>
</cp:coreProperties>
</file>